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7"/>
  </p:notesMasterIdLst>
  <p:sldIdLst>
    <p:sldId id="256" r:id="rId2"/>
    <p:sldId id="257" r:id="rId3"/>
    <p:sldId id="258" r:id="rId4"/>
    <p:sldId id="260" r:id="rId5"/>
    <p:sldId id="259"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4" r:id="rId28"/>
    <p:sldId id="283" r:id="rId29"/>
    <p:sldId id="282" r:id="rId30"/>
    <p:sldId id="285" r:id="rId31"/>
    <p:sldId id="286" r:id="rId32"/>
    <p:sldId id="287" r:id="rId33"/>
    <p:sldId id="288" r:id="rId34"/>
    <p:sldId id="289" r:id="rId35"/>
    <p:sldId id="290" r:id="rId36"/>
    <p:sldId id="291" r:id="rId37"/>
    <p:sldId id="292" r:id="rId38"/>
    <p:sldId id="293" r:id="rId39"/>
    <p:sldId id="321" r:id="rId40"/>
    <p:sldId id="294"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p:defaultTextStyle>
  <p:modifyVerifier cryptProviderType="rsaAES" cryptAlgorithmClass="hash" cryptAlgorithmType="typeAny" cryptAlgorithmSid="14" spinCount="100000" saltData="Ej2HrZ1Ij4RoP2wyy7ECxw==" hashData="7Wrx7TIJOojw+qvEYw9XoFegwpjmqiI7SB2bE9qkiT6A8kAFXpPpPczoAwBlSbAmaTrMjBIbuKjrjFjP2QnXQw=="/>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5E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Arial"/>
          <a:ea typeface="Arial"/>
          <a:cs typeface="Arial"/>
        </a:font>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E7F3F4"/>
          </a:solidFill>
        </a:fill>
      </a:tcStyle>
    </a:wholeTbl>
    <a:band2H>
      <a:tcTxStyle/>
      <a:tcStyle>
        <a:tcBdr/>
        <a:fill>
          <a:solidFill>
            <a:srgbClr val="F3F9FA"/>
          </a:solidFill>
        </a:fill>
      </a:tcStyle>
    </a:band2H>
    <a:firstCol>
      <a:tcTxStyle b="on" i="off">
        <a:font>
          <a:latin typeface="Arial"/>
          <a:ea typeface="Arial"/>
          <a:cs typeface="Arial"/>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1"/>
          </a:solidFill>
        </a:fill>
      </a:tcStyle>
    </a:firstCol>
    <a:lastRow>
      <a:tcTxStyle b="on" i="off">
        <a:font>
          <a:latin typeface="Arial"/>
          <a:ea typeface="Arial"/>
          <a:cs typeface="Arial"/>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1"/>
          </a:solidFill>
        </a:fill>
      </a:tcStyle>
    </a:lastRow>
    <a:firstRow>
      <a:tcTxStyle b="on" i="off">
        <a:font>
          <a:latin typeface="Arial"/>
          <a:ea typeface="Arial"/>
          <a:cs typeface="Arial"/>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1"/>
          </a:solidFill>
        </a:fill>
      </a:tcStyle>
    </a:firstRow>
  </a:tblStyle>
  <a:tblStyle styleId="{C7B018BB-80A7-4F77-B60F-C8B233D01FF8}" styleName="">
    <a:tblBg/>
    <a:wholeTbl>
      <a:tcTxStyle b="off" i="off">
        <a:font>
          <a:latin typeface="Arial"/>
          <a:ea typeface="Arial"/>
          <a:cs typeface="Arial"/>
        </a:font>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wholeTbl>
    <a:band2H>
      <a:tcTxStyle/>
      <a:tcStyle>
        <a:tcBdr/>
        <a:fill>
          <a:solidFill>
            <a:schemeClr val="accent3">
              <a:lumOff val="44000"/>
            </a:schemeClr>
          </a:solidFill>
        </a:fill>
      </a:tcStyle>
    </a:band2H>
    <a:firstCol>
      <a:tcTxStyle b="on" i="off">
        <a:font>
          <a:latin typeface="Arial"/>
          <a:ea typeface="Arial"/>
          <a:cs typeface="Arial"/>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firstCol>
    <a:lastRow>
      <a:tcTxStyle b="on" i="off">
        <a:font>
          <a:latin typeface="Arial"/>
          <a:ea typeface="Arial"/>
          <a:cs typeface="Arial"/>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lastRow>
    <a:firstRow>
      <a:tcTxStyle b="on" i="off">
        <a:font>
          <a:latin typeface="Arial"/>
          <a:ea typeface="Arial"/>
          <a:cs typeface="Arial"/>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firstRow>
  </a:tblStyle>
  <a:tblStyle styleId="{EEE7283C-3CF3-47DC-8721-378D4A62B228}" styleName="">
    <a:tblBg/>
    <a:wholeTbl>
      <a:tcTxStyle b="off" i="off">
        <a:font>
          <a:latin typeface="Arial"/>
          <a:ea typeface="Arial"/>
          <a:cs typeface="Arial"/>
        </a:font>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CCCCD9"/>
          </a:solidFill>
        </a:fill>
      </a:tcStyle>
    </a:wholeTbl>
    <a:band2H>
      <a:tcTxStyle/>
      <a:tcStyle>
        <a:tcBdr/>
        <a:fill>
          <a:solidFill>
            <a:srgbClr val="E7E7ED"/>
          </a:solidFill>
        </a:fill>
      </a:tcStyle>
    </a:band2H>
    <a:firstCol>
      <a:tcTxStyle b="on" i="off">
        <a:font>
          <a:latin typeface="Arial"/>
          <a:ea typeface="Arial"/>
          <a:cs typeface="Arial"/>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6"/>
          </a:solidFill>
        </a:fill>
      </a:tcStyle>
    </a:firstCol>
    <a:lastRow>
      <a:tcTxStyle b="on" i="off">
        <a:font>
          <a:latin typeface="Arial"/>
          <a:ea typeface="Arial"/>
          <a:cs typeface="Arial"/>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6"/>
          </a:solidFill>
        </a:fill>
      </a:tcStyle>
    </a:lastRow>
    <a:firstRow>
      <a:tcTxStyle b="on" i="off">
        <a:font>
          <a:latin typeface="Arial"/>
          <a:ea typeface="Arial"/>
          <a:cs typeface="Arial"/>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6"/>
          </a:solidFill>
        </a:fill>
      </a:tcStyle>
    </a:firstRow>
  </a:tblStyle>
  <a:tblStyle styleId="{CF821DB8-F4EB-4A41-A1BA-3FCAFE7338EE}" styleName="">
    <a:tblBg/>
    <a:wholeTbl>
      <a:tcTxStyle b="off" i="off">
        <a:font>
          <a:latin typeface="Arial"/>
          <a:ea typeface="Arial"/>
          <a:cs typeface="Arial"/>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chemeClr val="accent3">
              <a:lumOff val="44000"/>
            </a:schemeClr>
          </a:solidFill>
        </a:fill>
      </a:tcStyle>
    </a:band2H>
    <a:firstCol>
      <a:tcTxStyle b="on" i="off">
        <a:font>
          <a:latin typeface="Arial"/>
          <a:ea typeface="Arial"/>
          <a:cs typeface="Arial"/>
        </a:font>
        <a:schemeClr val="accent3">
          <a:lumOff val="44000"/>
        </a:schemeClr>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Arial"/>
          <a:ea typeface="Arial"/>
          <a:cs typeface="Arial"/>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3">
              <a:lumOff val="44000"/>
            </a:schemeClr>
          </a:solidFill>
        </a:fill>
      </a:tcStyle>
    </a:lastRow>
    <a:firstRow>
      <a:tcTxStyle b="on" i="off">
        <a:font>
          <a:latin typeface="Arial"/>
          <a:ea typeface="Arial"/>
          <a:cs typeface="Arial"/>
        </a:font>
        <a:schemeClr val="accent3">
          <a:lumOff val="44000"/>
        </a:schemeClr>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Arial"/>
          <a:ea typeface="Arial"/>
          <a:cs typeface="Arial"/>
        </a:font>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Arial"/>
          <a:ea typeface="Arial"/>
          <a:cs typeface="Arial"/>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000000"/>
          </a:solidFill>
        </a:fill>
      </a:tcStyle>
    </a:firstCol>
    <a:lastRow>
      <a:tcTxStyle b="on" i="off">
        <a:font>
          <a:latin typeface="Arial"/>
          <a:ea typeface="Arial"/>
          <a:cs typeface="Arial"/>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000000"/>
          </a:solidFill>
        </a:fill>
      </a:tcStyle>
    </a:lastRow>
    <a:firstRow>
      <a:tcTxStyle b="on" i="off">
        <a:font>
          <a:latin typeface="Arial"/>
          <a:ea typeface="Arial"/>
          <a:cs typeface="Arial"/>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000000"/>
          </a:solidFill>
        </a:fill>
      </a:tcStyle>
    </a:firstRow>
  </a:tblStyle>
  <a:tblStyle styleId="{2708684C-4D16-4618-839F-0558EEFCDFE6}" styleName="">
    <a:tblBg/>
    <a:wholeTbl>
      <a:tcTxStyle b="off"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chemeClr val="accent3">
              <a:lumOff val="44000"/>
            </a:schemeClr>
          </a:solidFill>
        </a:fill>
      </a:tcStyle>
    </a:band2H>
    <a:firstCol>
      <a:tcTxStyle b="on"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517"/>
    <p:restoredTop sz="94643"/>
  </p:normalViewPr>
  <p:slideViewPr>
    <p:cSldViewPr snapToGrid="0">
      <p:cViewPr varScale="1">
        <p:scale>
          <a:sx n="164" d="100"/>
          <a:sy n="164" d="100"/>
        </p:scale>
        <p:origin x="3544" y="168"/>
      </p:cViewPr>
      <p:guideLst/>
    </p:cSldViewPr>
  </p:slideViewPr>
  <p:notesTextViewPr>
    <p:cViewPr>
      <p:scale>
        <a:sx n="1" d="1"/>
        <a:sy n="1" d="1"/>
      </p:scale>
      <p:origin x="0" y="0"/>
    </p:cViewPr>
  </p:notesTextViewPr>
  <p:notesViewPr>
    <p:cSldViewPr snapToGrid="0">
      <p:cViewPr varScale="1">
        <p:scale>
          <a:sx n="131" d="100"/>
          <a:sy n="131" d="100"/>
        </p:scale>
        <p:origin x="2160" y="184"/>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Shape 22"/>
          <p:cNvSpPr>
            <a:spLocks noGrp="1" noRot="1" noChangeAspect="1"/>
          </p:cNvSpPr>
          <p:nvPr>
            <p:ph type="sldImg"/>
          </p:nvPr>
        </p:nvSpPr>
        <p:spPr>
          <a:xfrm>
            <a:off x="1143000" y="685800"/>
            <a:ext cx="4572000" cy="3429000"/>
          </a:xfrm>
          <a:prstGeom prst="rect">
            <a:avLst/>
          </a:prstGeom>
        </p:spPr>
        <p:txBody>
          <a:bodyPr/>
          <a:lstStyle/>
          <a:p>
            <a:endParaRPr dirty="0"/>
          </a:p>
        </p:txBody>
      </p:sp>
      <p:sp>
        <p:nvSpPr>
          <p:cNvPr id="23" name="Shape 23"/>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dirty="0"/>
          </a:p>
        </p:txBody>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6536715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432D1-23EE-A4D9-C1EB-E21DE4B50E0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FEA2626-3F05-359C-4A52-E86F779F8B45}"/>
              </a:ext>
            </a:extLst>
          </p:cNvPr>
          <p:cNvSpPr>
            <a:spLocks noGrp="1" noRot="1" noChangeAspect="1"/>
          </p:cNvSpPr>
          <p:nvPr>
            <p:ph type="sldImg"/>
          </p:nvPr>
        </p:nvSpPr>
        <p:spPr/>
        <p:txBody>
          <a:bodyPr/>
          <a:lstStyle/>
          <a:p>
            <a:endParaRPr lang="de-DE" dirty="0"/>
          </a:p>
        </p:txBody>
      </p:sp>
      <p:sp>
        <p:nvSpPr>
          <p:cNvPr id="3" name="Notizenplatzhalter 2">
            <a:extLst>
              <a:ext uri="{FF2B5EF4-FFF2-40B4-BE49-F238E27FC236}">
                <a16:creationId xmlns:a16="http://schemas.microsoft.com/office/drawing/2014/main" id="{B4F5AA44-D802-7679-A321-24C982313649}"/>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2898412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5F75B-87DF-CA2F-6289-50470C72308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A85D458-1528-9920-E964-E7C0F638A707}"/>
              </a:ext>
            </a:extLst>
          </p:cNvPr>
          <p:cNvSpPr>
            <a:spLocks noGrp="1" noRot="1" noChangeAspect="1"/>
          </p:cNvSpPr>
          <p:nvPr>
            <p:ph type="sldImg"/>
          </p:nvPr>
        </p:nvSpPr>
        <p:spPr/>
        <p:txBody>
          <a:bodyPr/>
          <a:lstStyle/>
          <a:p>
            <a:endParaRPr lang="de-DE" dirty="0"/>
          </a:p>
        </p:txBody>
      </p:sp>
      <p:sp>
        <p:nvSpPr>
          <p:cNvPr id="3" name="Notizenplatzhalter 2">
            <a:extLst>
              <a:ext uri="{FF2B5EF4-FFF2-40B4-BE49-F238E27FC236}">
                <a16:creationId xmlns:a16="http://schemas.microsoft.com/office/drawing/2014/main" id="{6A359E61-E309-AD2D-2482-AB5D55831EEB}"/>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416739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A6C38-04C0-1123-6A4F-2729ED22CA9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D977EAF-59EA-43B1-9621-AD424A0D411B}"/>
              </a:ext>
            </a:extLst>
          </p:cNvPr>
          <p:cNvSpPr>
            <a:spLocks noGrp="1" noRot="1" noChangeAspect="1"/>
          </p:cNvSpPr>
          <p:nvPr>
            <p:ph type="sldImg"/>
          </p:nvPr>
        </p:nvSpPr>
        <p:spPr/>
        <p:txBody>
          <a:bodyPr/>
          <a:lstStyle/>
          <a:p>
            <a:endParaRPr lang="de-DE" dirty="0"/>
          </a:p>
        </p:txBody>
      </p:sp>
      <p:sp>
        <p:nvSpPr>
          <p:cNvPr id="3" name="Notizenplatzhalter 2">
            <a:extLst>
              <a:ext uri="{FF2B5EF4-FFF2-40B4-BE49-F238E27FC236}">
                <a16:creationId xmlns:a16="http://schemas.microsoft.com/office/drawing/2014/main" id="{72150C3B-F668-76FC-04B6-E854442608FA}"/>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4711052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F94D4-8C7F-2196-9C39-906D2CF22DF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8A2F2C9-28CE-747F-9ACC-ABC23C646414}"/>
              </a:ext>
            </a:extLst>
          </p:cNvPr>
          <p:cNvSpPr>
            <a:spLocks noGrp="1" noRot="1" noChangeAspect="1"/>
          </p:cNvSpPr>
          <p:nvPr>
            <p:ph type="sldImg"/>
          </p:nvPr>
        </p:nvSpPr>
        <p:spPr/>
        <p:txBody>
          <a:bodyPr/>
          <a:lstStyle/>
          <a:p>
            <a:endParaRPr lang="de-DE" dirty="0"/>
          </a:p>
        </p:txBody>
      </p:sp>
      <p:sp>
        <p:nvSpPr>
          <p:cNvPr id="3" name="Notizenplatzhalter 2">
            <a:extLst>
              <a:ext uri="{FF2B5EF4-FFF2-40B4-BE49-F238E27FC236}">
                <a16:creationId xmlns:a16="http://schemas.microsoft.com/office/drawing/2014/main" id="{101C864E-EB5C-6D10-ED22-CDF194117D7E}"/>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25156808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76AB2-DDD1-EBEC-D872-0660B7514DE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6E6D838-271B-56C7-487C-2779733A2A9E}"/>
              </a:ext>
            </a:extLst>
          </p:cNvPr>
          <p:cNvSpPr>
            <a:spLocks noGrp="1" noRot="1" noChangeAspect="1"/>
          </p:cNvSpPr>
          <p:nvPr>
            <p:ph type="sldImg"/>
          </p:nvPr>
        </p:nvSpPr>
        <p:spPr/>
        <p:txBody>
          <a:bodyPr/>
          <a:lstStyle/>
          <a:p>
            <a:endParaRPr lang="de-DE" dirty="0"/>
          </a:p>
        </p:txBody>
      </p:sp>
      <p:sp>
        <p:nvSpPr>
          <p:cNvPr id="3" name="Notizenplatzhalter 2">
            <a:extLst>
              <a:ext uri="{FF2B5EF4-FFF2-40B4-BE49-F238E27FC236}">
                <a16:creationId xmlns:a16="http://schemas.microsoft.com/office/drawing/2014/main" id="{EFCEF612-A104-8E53-002D-39E154CABE93}"/>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0479741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2562F-5504-5FB7-7E34-5F6972AC669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D6115E8-F055-15AD-7348-BA4F8D795A0A}"/>
              </a:ext>
            </a:extLst>
          </p:cNvPr>
          <p:cNvSpPr>
            <a:spLocks noGrp="1" noRot="1" noChangeAspect="1"/>
          </p:cNvSpPr>
          <p:nvPr>
            <p:ph type="sldImg"/>
          </p:nvPr>
        </p:nvSpPr>
        <p:spPr/>
        <p:txBody>
          <a:bodyPr/>
          <a:lstStyle/>
          <a:p>
            <a:endParaRPr lang="de-DE" dirty="0"/>
          </a:p>
        </p:txBody>
      </p:sp>
      <p:sp>
        <p:nvSpPr>
          <p:cNvPr id="3" name="Notizenplatzhalter 2">
            <a:extLst>
              <a:ext uri="{FF2B5EF4-FFF2-40B4-BE49-F238E27FC236}">
                <a16:creationId xmlns:a16="http://schemas.microsoft.com/office/drawing/2014/main" id="{6A87C3A1-0CA8-5CD5-60AA-863B108BF63D}"/>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7864882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930CD-C564-BC68-35B9-30E85418702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23BF038-899C-F639-321B-7F953D2E105D}"/>
              </a:ext>
            </a:extLst>
          </p:cNvPr>
          <p:cNvSpPr>
            <a:spLocks noGrp="1" noRot="1" noChangeAspect="1"/>
          </p:cNvSpPr>
          <p:nvPr>
            <p:ph type="sldImg"/>
          </p:nvPr>
        </p:nvSpPr>
        <p:spPr/>
        <p:txBody>
          <a:bodyPr/>
          <a:lstStyle/>
          <a:p>
            <a:endParaRPr lang="de-DE" dirty="0"/>
          </a:p>
        </p:txBody>
      </p:sp>
      <p:sp>
        <p:nvSpPr>
          <p:cNvPr id="3" name="Notizenplatzhalter 2">
            <a:extLst>
              <a:ext uri="{FF2B5EF4-FFF2-40B4-BE49-F238E27FC236}">
                <a16:creationId xmlns:a16="http://schemas.microsoft.com/office/drawing/2014/main" id="{AECE4A69-9612-086E-7C4F-7CFED0704EBA}"/>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6629353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A0294F-80FE-11CA-3EC6-B9244A9262E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6B9CCD7-04B4-15DA-4E53-5174C96B71D9}"/>
              </a:ext>
            </a:extLst>
          </p:cNvPr>
          <p:cNvSpPr>
            <a:spLocks noGrp="1" noRot="1" noChangeAspect="1"/>
          </p:cNvSpPr>
          <p:nvPr>
            <p:ph type="sldImg"/>
          </p:nvPr>
        </p:nvSpPr>
        <p:spPr/>
        <p:txBody>
          <a:bodyPr/>
          <a:lstStyle/>
          <a:p>
            <a:endParaRPr lang="de-DE" dirty="0"/>
          </a:p>
        </p:txBody>
      </p:sp>
      <p:sp>
        <p:nvSpPr>
          <p:cNvPr id="3" name="Notizenplatzhalter 2">
            <a:extLst>
              <a:ext uri="{FF2B5EF4-FFF2-40B4-BE49-F238E27FC236}">
                <a16:creationId xmlns:a16="http://schemas.microsoft.com/office/drawing/2014/main" id="{6122C19E-0926-910F-E434-334CD4113B8B}"/>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2431969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A4F8EB-50D1-D894-D336-5F1AF24511C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2C5D9C8-AF95-58E2-65AC-A3D9D1A282DE}"/>
              </a:ext>
            </a:extLst>
          </p:cNvPr>
          <p:cNvSpPr>
            <a:spLocks noGrp="1" noRot="1" noChangeAspect="1"/>
          </p:cNvSpPr>
          <p:nvPr>
            <p:ph type="sldImg"/>
          </p:nvPr>
        </p:nvSpPr>
        <p:spPr/>
        <p:txBody>
          <a:bodyPr/>
          <a:lstStyle/>
          <a:p>
            <a:endParaRPr lang="de-DE" dirty="0"/>
          </a:p>
        </p:txBody>
      </p:sp>
      <p:sp>
        <p:nvSpPr>
          <p:cNvPr id="3" name="Notizenplatzhalter 2">
            <a:extLst>
              <a:ext uri="{FF2B5EF4-FFF2-40B4-BE49-F238E27FC236}">
                <a16:creationId xmlns:a16="http://schemas.microsoft.com/office/drawing/2014/main" id="{062A87F7-DA45-3B3F-4DAA-1BCB741BEA78}"/>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8717070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dirty="0"/>
          </a:p>
        </p:txBody>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548788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dirty="0"/>
          </a:p>
        </p:txBody>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1039849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dirty="0"/>
          </a:p>
        </p:txBody>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9014913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B5048-4F7E-879E-A54F-C02FC2476FA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1BE7701-9A10-4196-DE00-BEFA549B562D}"/>
              </a:ext>
            </a:extLst>
          </p:cNvPr>
          <p:cNvSpPr>
            <a:spLocks noGrp="1" noRot="1" noChangeAspect="1"/>
          </p:cNvSpPr>
          <p:nvPr>
            <p:ph type="sldImg"/>
          </p:nvPr>
        </p:nvSpPr>
        <p:spPr/>
        <p:txBody>
          <a:bodyPr/>
          <a:lstStyle/>
          <a:p>
            <a:endParaRPr lang="de-DE" dirty="0"/>
          </a:p>
        </p:txBody>
      </p:sp>
      <p:sp>
        <p:nvSpPr>
          <p:cNvPr id="3" name="Notizenplatzhalter 2">
            <a:extLst>
              <a:ext uri="{FF2B5EF4-FFF2-40B4-BE49-F238E27FC236}">
                <a16:creationId xmlns:a16="http://schemas.microsoft.com/office/drawing/2014/main" id="{0C51FF8B-220A-36AD-096B-39F0E58B90ED}"/>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623608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596A0-2DA9-FF07-E4A4-34F923A521B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8DFD88E-A98B-0096-5EAD-7DF1B24245C5}"/>
              </a:ext>
            </a:extLst>
          </p:cNvPr>
          <p:cNvSpPr>
            <a:spLocks noGrp="1" noRot="1" noChangeAspect="1"/>
          </p:cNvSpPr>
          <p:nvPr>
            <p:ph type="sldImg"/>
          </p:nvPr>
        </p:nvSpPr>
        <p:spPr/>
        <p:txBody>
          <a:bodyPr/>
          <a:lstStyle/>
          <a:p>
            <a:endParaRPr lang="de-DE" dirty="0"/>
          </a:p>
        </p:txBody>
      </p:sp>
      <p:sp>
        <p:nvSpPr>
          <p:cNvPr id="3" name="Notizenplatzhalter 2">
            <a:extLst>
              <a:ext uri="{FF2B5EF4-FFF2-40B4-BE49-F238E27FC236}">
                <a16:creationId xmlns:a16="http://schemas.microsoft.com/office/drawing/2014/main" id="{3BF47B57-3BF5-FB35-0C39-B47972F3F661}"/>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5653339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601FA-793B-524B-0496-059928EAB5E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1466CA2-32A0-AE61-8D08-A446218E1A7B}"/>
              </a:ext>
            </a:extLst>
          </p:cNvPr>
          <p:cNvSpPr>
            <a:spLocks noGrp="1" noRot="1" noChangeAspect="1"/>
          </p:cNvSpPr>
          <p:nvPr>
            <p:ph type="sldImg"/>
          </p:nvPr>
        </p:nvSpPr>
        <p:spPr/>
        <p:txBody>
          <a:bodyPr/>
          <a:lstStyle/>
          <a:p>
            <a:endParaRPr lang="de-DE" dirty="0"/>
          </a:p>
        </p:txBody>
      </p:sp>
      <p:sp>
        <p:nvSpPr>
          <p:cNvPr id="3" name="Notizenplatzhalter 2">
            <a:extLst>
              <a:ext uri="{FF2B5EF4-FFF2-40B4-BE49-F238E27FC236}">
                <a16:creationId xmlns:a16="http://schemas.microsoft.com/office/drawing/2014/main" id="{4BB4D414-72A4-2A07-ADD9-E092CF388F94}"/>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6855824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747046-6D04-2A65-148A-C8913691E88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C0835CC-451B-CFEB-8AAD-D5B7921B34BD}"/>
              </a:ext>
            </a:extLst>
          </p:cNvPr>
          <p:cNvSpPr>
            <a:spLocks noGrp="1" noRot="1" noChangeAspect="1"/>
          </p:cNvSpPr>
          <p:nvPr>
            <p:ph type="sldImg"/>
          </p:nvPr>
        </p:nvSpPr>
        <p:spPr/>
        <p:txBody>
          <a:bodyPr/>
          <a:lstStyle/>
          <a:p>
            <a:endParaRPr lang="de-DE" dirty="0"/>
          </a:p>
        </p:txBody>
      </p:sp>
      <p:sp>
        <p:nvSpPr>
          <p:cNvPr id="3" name="Notizenplatzhalter 2">
            <a:extLst>
              <a:ext uri="{FF2B5EF4-FFF2-40B4-BE49-F238E27FC236}">
                <a16:creationId xmlns:a16="http://schemas.microsoft.com/office/drawing/2014/main" id="{E5B1F642-03F3-F9CD-3596-C90984D959A0}"/>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1314978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DCBA07-8F74-F387-3C16-DD45D1277B6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99757E9-1DDC-3A6F-B1C7-889D6F276A95}"/>
              </a:ext>
            </a:extLst>
          </p:cNvPr>
          <p:cNvSpPr>
            <a:spLocks noGrp="1" noRot="1" noChangeAspect="1"/>
          </p:cNvSpPr>
          <p:nvPr>
            <p:ph type="sldImg"/>
          </p:nvPr>
        </p:nvSpPr>
        <p:spPr/>
        <p:txBody>
          <a:bodyPr/>
          <a:lstStyle/>
          <a:p>
            <a:endParaRPr lang="de-DE" dirty="0"/>
          </a:p>
        </p:txBody>
      </p:sp>
      <p:sp>
        <p:nvSpPr>
          <p:cNvPr id="3" name="Notizenplatzhalter 2">
            <a:extLst>
              <a:ext uri="{FF2B5EF4-FFF2-40B4-BE49-F238E27FC236}">
                <a16:creationId xmlns:a16="http://schemas.microsoft.com/office/drawing/2014/main" id="{928C88B7-DD6B-DD4F-8B8C-61F4B36B20DE}"/>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6781679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el und Inhalt">
    <p:spTree>
      <p:nvGrpSpPr>
        <p:cNvPr id="1" name=""/>
        <p:cNvGrpSpPr/>
        <p:nvPr/>
      </p:nvGrpSpPr>
      <p:grpSpPr>
        <a:xfrm>
          <a:off x="0" y="0"/>
          <a:ext cx="0" cy="0"/>
          <a:chOff x="0" y="0"/>
          <a:chExt cx="0" cy="0"/>
        </a:xfrm>
      </p:grpSpPr>
      <p:sp>
        <p:nvSpPr>
          <p:cNvPr id="14" name="Titeltext"/>
          <p:cNvSpPr txBox="1">
            <a:spLocks noGrp="1"/>
          </p:cNvSpPr>
          <p:nvPr>
            <p:ph type="title"/>
          </p:nvPr>
        </p:nvSpPr>
        <p:spPr>
          <a:prstGeom prst="rect">
            <a:avLst/>
          </a:prstGeom>
        </p:spPr>
        <p:txBody>
          <a:bodyPr/>
          <a:lstStyle/>
          <a:p>
            <a:r>
              <a:t>Titeltext</a:t>
            </a:r>
          </a:p>
        </p:txBody>
      </p:sp>
      <p:sp>
        <p:nvSpPr>
          <p:cNvPr id="15" name="Textebene 1…"/>
          <p:cNvSpPr txBox="1">
            <a:spLocks noGrp="1"/>
          </p:cNvSpPr>
          <p:nvPr>
            <p:ph type="body" idx="1"/>
          </p:nvPr>
        </p:nvSpPr>
        <p:spPr>
          <a:prstGeom prst="rect">
            <a:avLst/>
          </a:prstGeom>
        </p:spPr>
        <p:txBody>
          <a:bodyPr/>
          <a:lstStyle/>
          <a:p>
            <a:r>
              <a:t>Textebene 1</a:t>
            </a:r>
          </a:p>
          <a:p>
            <a:pPr lvl="1"/>
            <a:r>
              <a:t>Textebene 2</a:t>
            </a:r>
          </a:p>
          <a:p>
            <a:pPr lvl="2"/>
            <a:r>
              <a:t>Textebene 3</a:t>
            </a:r>
          </a:p>
          <a:p>
            <a:pPr lvl="3"/>
            <a:r>
              <a:t>Textebene 4</a:t>
            </a:r>
          </a:p>
          <a:p>
            <a:pPr lvl="4"/>
            <a:r>
              <a:t>Textebene 5</a:t>
            </a:r>
          </a:p>
        </p:txBody>
      </p:sp>
      <p:sp>
        <p:nvSpPr>
          <p:cNvPr id="16" name="Foliennummer"/>
          <p:cNvSpPr txBox="1">
            <a:spLocks noGrp="1"/>
          </p:cNvSpPr>
          <p:nvPr>
            <p:ph type="sldNum" sz="quarter" idx="2"/>
          </p:nvPr>
        </p:nvSpPr>
        <p:spPr>
          <a:prstGeom prst="rect">
            <a:avLst/>
          </a:prstGeom>
        </p:spPr>
        <p:txBody>
          <a:bodyPr/>
          <a:lstStyle/>
          <a:p>
            <a:fld id="{86CB4B4D-7CA3-9044-876B-883B54F8677D}" type="slidenum">
              <a:rPr/>
              <a:t>‹Nr.›</a:t>
            </a:fld>
            <a:endParaRPr dirty="0"/>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sp>
        <p:nvSpPr>
          <p:cNvPr id="2" name="Titeltext"/>
          <p:cNvSpPr txBox="1">
            <a:spLocks noGrp="1"/>
          </p:cNvSpPr>
          <p:nvPr>
            <p:ph type="title"/>
          </p:nvPr>
        </p:nvSpPr>
        <p:spPr>
          <a:xfrm>
            <a:off x="628650" y="365125"/>
            <a:ext cx="7886700" cy="13255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Titeltext</a:t>
            </a:r>
          </a:p>
        </p:txBody>
      </p:sp>
      <p:sp>
        <p:nvSpPr>
          <p:cNvPr id="3" name="Textebene 1…"/>
          <p:cNvSpPr txBox="1">
            <a:spLocks noGrp="1"/>
          </p:cNvSpPr>
          <p:nvPr>
            <p:ph type="body" idx="1"/>
          </p:nvPr>
        </p:nvSpPr>
        <p:spPr>
          <a:xfrm>
            <a:off x="628650" y="1825625"/>
            <a:ext cx="7886700" cy="43513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Textebene 1</a:t>
            </a:r>
          </a:p>
          <a:p>
            <a:pPr lvl="1"/>
            <a:r>
              <a:t>Textebene 2</a:t>
            </a:r>
          </a:p>
          <a:p>
            <a:pPr lvl="2"/>
            <a:r>
              <a:t>Textebene 3</a:t>
            </a:r>
          </a:p>
          <a:p>
            <a:pPr lvl="3"/>
            <a:r>
              <a:t>Textebene 4</a:t>
            </a:r>
          </a:p>
          <a:p>
            <a:pPr lvl="4"/>
            <a:r>
              <a:t>Textebene 5</a:t>
            </a:r>
          </a:p>
        </p:txBody>
      </p:sp>
      <p:pic>
        <p:nvPicPr>
          <p:cNvPr id="4" name="IFI_Logo300x175.png" descr="IFI_Logo300x175.png"/>
          <p:cNvPicPr>
            <a:picLocks noChangeAspect="1"/>
          </p:cNvPicPr>
          <p:nvPr/>
        </p:nvPicPr>
        <p:blipFill>
          <a:blip r:embed="rId4"/>
          <a:srcRect/>
          <a:stretch>
            <a:fillRect/>
          </a:stretch>
        </p:blipFill>
        <p:spPr>
          <a:xfrm>
            <a:off x="326366" y="208404"/>
            <a:ext cx="1279072" cy="746126"/>
          </a:xfrm>
          <a:prstGeom prst="rect">
            <a:avLst/>
          </a:prstGeom>
          <a:ln w="12700">
            <a:miter lim="400000"/>
          </a:ln>
        </p:spPr>
      </p:pic>
      <p:sp>
        <p:nvSpPr>
          <p:cNvPr id="5" name="Rectangle 5"/>
          <p:cNvSpPr txBox="1"/>
          <p:nvPr/>
        </p:nvSpPr>
        <p:spPr>
          <a:xfrm>
            <a:off x="3319486" y="6604000"/>
            <a:ext cx="2804161" cy="2024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sz="800"/>
            </a:lvl1pPr>
          </a:lstStyle>
          <a:p>
            <a:r>
              <a:rPr lang="de-DE" noProof="0" dirty="0"/>
              <a:t>Gültig</a:t>
            </a:r>
            <a:r>
              <a:rPr dirty="0"/>
              <a:t>: 01.10.2026</a:t>
            </a:r>
          </a:p>
        </p:txBody>
      </p:sp>
      <p:sp>
        <p:nvSpPr>
          <p:cNvPr id="6" name="Datumsplatzhalter 4"/>
          <p:cNvSpPr txBox="1"/>
          <p:nvPr/>
        </p:nvSpPr>
        <p:spPr>
          <a:xfrm>
            <a:off x="333015" y="6261100"/>
            <a:ext cx="2042162" cy="5847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800" b="1"/>
            </a:pPr>
            <a:r>
              <a:rPr lang="de-DE" noProof="0" dirty="0"/>
              <a:t>Alois Bosl</a:t>
            </a:r>
          </a:p>
          <a:p>
            <a:pPr>
              <a:defRPr sz="800"/>
            </a:pPr>
            <a:r>
              <a:rPr lang="de-DE" noProof="0" dirty="0"/>
              <a:t>IFI-Leiter Dokumentation</a:t>
            </a:r>
            <a:endParaRPr lang="de-DE" b="1" noProof="0" dirty="0"/>
          </a:p>
          <a:p>
            <a:pPr>
              <a:defRPr sz="800" b="1"/>
            </a:pPr>
            <a:r>
              <a:rPr lang="de-DE" noProof="0" dirty="0"/>
              <a:t>Christian Teubl</a:t>
            </a:r>
          </a:p>
          <a:p>
            <a:pPr>
              <a:defRPr sz="800"/>
            </a:pPr>
            <a:r>
              <a:rPr lang="de-DE" noProof="0" dirty="0"/>
              <a:t>IFI-Leiter der Technische Prüfstelle</a:t>
            </a:r>
          </a:p>
        </p:txBody>
      </p:sp>
      <p:sp>
        <p:nvSpPr>
          <p:cNvPr id="7" name="Foliennummer"/>
          <p:cNvSpPr txBox="1">
            <a:spLocks noGrp="1"/>
          </p:cNvSpPr>
          <p:nvPr>
            <p:ph type="sldNum" sz="quarter" idx="2"/>
          </p:nvPr>
        </p:nvSpPr>
        <p:spPr>
          <a:xfrm>
            <a:off x="8469649" y="6604000"/>
            <a:ext cx="217152" cy="202417"/>
          </a:xfrm>
          <a:prstGeom prst="rect">
            <a:avLst/>
          </a:prstGeom>
          <a:ln w="12700">
            <a:miter lim="400000"/>
          </a:ln>
        </p:spPr>
        <p:txBody>
          <a:bodyPr wrap="none" lIns="45719" rIns="45719">
            <a:spAutoFit/>
          </a:bodyPr>
          <a:lstStyle>
            <a:lvl1pPr algn="r">
              <a:defRPr sz="800"/>
            </a:lvl1pPr>
          </a:lstStyle>
          <a:p>
            <a:fld id="{86CB4B4D-7CA3-9044-876B-883B54F8677D}" type="slidenum">
              <a:rPr/>
              <a:t>‹Nr.›</a:t>
            </a:fld>
            <a:endParaRPr dirty="0"/>
          </a:p>
        </p:txBody>
      </p:sp>
    </p:spTree>
  </p:cSld>
  <p:clrMap bg1="lt1" tx1="dk1" bg2="lt2" tx2="dk2" accent1="accent1" accent2="accent2" accent3="accent3" accent4="accent4" accent5="accent5" accent6="accent6" hlink="hlink" folHlink="folHlink"/>
  <p:sldLayoutIdLst>
    <p:sldLayoutId id="2147483649" r:id="rId1"/>
  </p:sldLayoutIdLst>
  <p:transition spd="med"/>
  <p:txStyles>
    <p:titleStyle>
      <a:lvl1pPr marL="0" marR="0" indent="0" algn="ctr" defTabSz="914400" latinLnBrk="0">
        <a:lnSpc>
          <a:spcPct val="100000"/>
        </a:lnSpc>
        <a:spcBef>
          <a:spcPts val="0"/>
        </a:spcBef>
        <a:spcAft>
          <a:spcPts val="0"/>
        </a:spcAft>
        <a:buClrTx/>
        <a:buSzTx/>
        <a:buFontTx/>
        <a:buNone/>
        <a:tabLst/>
        <a:defRPr sz="4400" b="0" i="0" u="none" strike="noStrike" cap="none" spc="0" baseline="0">
          <a:solidFill>
            <a:srgbClr val="275E98"/>
          </a:solidFill>
          <a:uFillTx/>
          <a:latin typeface="Arial"/>
          <a:ea typeface="Arial"/>
          <a:cs typeface="Arial"/>
          <a:sym typeface="Arial"/>
        </a:defRPr>
      </a:lvl1pPr>
      <a:lvl2pPr marL="0" marR="0" indent="0" algn="ctr" defTabSz="914400" latinLnBrk="0">
        <a:lnSpc>
          <a:spcPct val="100000"/>
        </a:lnSpc>
        <a:spcBef>
          <a:spcPts val="0"/>
        </a:spcBef>
        <a:spcAft>
          <a:spcPts val="0"/>
        </a:spcAft>
        <a:buClrTx/>
        <a:buSzTx/>
        <a:buFontTx/>
        <a:buNone/>
        <a:tabLst/>
        <a:defRPr sz="4400" b="0" i="0" u="none" strike="noStrike" cap="none" spc="0" baseline="0">
          <a:solidFill>
            <a:srgbClr val="275E98"/>
          </a:solidFill>
          <a:uFillTx/>
          <a:latin typeface="Arial"/>
          <a:ea typeface="Arial"/>
          <a:cs typeface="Arial"/>
          <a:sym typeface="Arial"/>
        </a:defRPr>
      </a:lvl2pPr>
      <a:lvl3pPr marL="0" marR="0" indent="0" algn="ctr" defTabSz="914400" latinLnBrk="0">
        <a:lnSpc>
          <a:spcPct val="100000"/>
        </a:lnSpc>
        <a:spcBef>
          <a:spcPts val="0"/>
        </a:spcBef>
        <a:spcAft>
          <a:spcPts val="0"/>
        </a:spcAft>
        <a:buClrTx/>
        <a:buSzTx/>
        <a:buFontTx/>
        <a:buNone/>
        <a:tabLst/>
        <a:defRPr sz="4400" b="0" i="0" u="none" strike="noStrike" cap="none" spc="0" baseline="0">
          <a:solidFill>
            <a:srgbClr val="275E98"/>
          </a:solidFill>
          <a:uFillTx/>
          <a:latin typeface="Arial"/>
          <a:ea typeface="Arial"/>
          <a:cs typeface="Arial"/>
          <a:sym typeface="Arial"/>
        </a:defRPr>
      </a:lvl3pPr>
      <a:lvl4pPr marL="0" marR="0" indent="0" algn="ctr" defTabSz="914400" latinLnBrk="0">
        <a:lnSpc>
          <a:spcPct val="100000"/>
        </a:lnSpc>
        <a:spcBef>
          <a:spcPts val="0"/>
        </a:spcBef>
        <a:spcAft>
          <a:spcPts val="0"/>
        </a:spcAft>
        <a:buClrTx/>
        <a:buSzTx/>
        <a:buFontTx/>
        <a:buNone/>
        <a:tabLst/>
        <a:defRPr sz="4400" b="0" i="0" u="none" strike="noStrike" cap="none" spc="0" baseline="0">
          <a:solidFill>
            <a:srgbClr val="275E98"/>
          </a:solidFill>
          <a:uFillTx/>
          <a:latin typeface="Arial"/>
          <a:ea typeface="Arial"/>
          <a:cs typeface="Arial"/>
          <a:sym typeface="Arial"/>
        </a:defRPr>
      </a:lvl4pPr>
      <a:lvl5pPr marL="0" marR="0" indent="0" algn="ctr" defTabSz="914400" latinLnBrk="0">
        <a:lnSpc>
          <a:spcPct val="100000"/>
        </a:lnSpc>
        <a:spcBef>
          <a:spcPts val="0"/>
        </a:spcBef>
        <a:spcAft>
          <a:spcPts val="0"/>
        </a:spcAft>
        <a:buClrTx/>
        <a:buSzTx/>
        <a:buFontTx/>
        <a:buNone/>
        <a:tabLst/>
        <a:defRPr sz="4400" b="0" i="0" u="none" strike="noStrike" cap="none" spc="0" baseline="0">
          <a:solidFill>
            <a:srgbClr val="275E98"/>
          </a:solidFill>
          <a:uFillTx/>
          <a:latin typeface="Arial"/>
          <a:ea typeface="Arial"/>
          <a:cs typeface="Arial"/>
          <a:sym typeface="Arial"/>
        </a:defRPr>
      </a:lvl5pPr>
      <a:lvl6pPr marL="0" marR="0" indent="457200" algn="ctr" defTabSz="914400" latinLnBrk="0">
        <a:lnSpc>
          <a:spcPct val="100000"/>
        </a:lnSpc>
        <a:spcBef>
          <a:spcPts val="0"/>
        </a:spcBef>
        <a:spcAft>
          <a:spcPts val="0"/>
        </a:spcAft>
        <a:buClrTx/>
        <a:buSzTx/>
        <a:buFontTx/>
        <a:buNone/>
        <a:tabLst/>
        <a:defRPr sz="4400" b="0" i="0" u="none" strike="noStrike" cap="none" spc="0" baseline="0">
          <a:solidFill>
            <a:srgbClr val="275E98"/>
          </a:solidFill>
          <a:uFillTx/>
          <a:latin typeface="Arial"/>
          <a:ea typeface="Arial"/>
          <a:cs typeface="Arial"/>
          <a:sym typeface="Arial"/>
        </a:defRPr>
      </a:lvl6pPr>
      <a:lvl7pPr marL="0" marR="0" indent="914400" algn="ctr" defTabSz="914400" latinLnBrk="0">
        <a:lnSpc>
          <a:spcPct val="100000"/>
        </a:lnSpc>
        <a:spcBef>
          <a:spcPts val="0"/>
        </a:spcBef>
        <a:spcAft>
          <a:spcPts val="0"/>
        </a:spcAft>
        <a:buClrTx/>
        <a:buSzTx/>
        <a:buFontTx/>
        <a:buNone/>
        <a:tabLst/>
        <a:defRPr sz="4400" b="0" i="0" u="none" strike="noStrike" cap="none" spc="0" baseline="0">
          <a:solidFill>
            <a:srgbClr val="275E98"/>
          </a:solidFill>
          <a:uFillTx/>
          <a:latin typeface="Arial"/>
          <a:ea typeface="Arial"/>
          <a:cs typeface="Arial"/>
          <a:sym typeface="Arial"/>
        </a:defRPr>
      </a:lvl7pPr>
      <a:lvl8pPr marL="0" marR="0" indent="1371600" algn="ctr" defTabSz="914400" latinLnBrk="0">
        <a:lnSpc>
          <a:spcPct val="100000"/>
        </a:lnSpc>
        <a:spcBef>
          <a:spcPts val="0"/>
        </a:spcBef>
        <a:spcAft>
          <a:spcPts val="0"/>
        </a:spcAft>
        <a:buClrTx/>
        <a:buSzTx/>
        <a:buFontTx/>
        <a:buNone/>
        <a:tabLst/>
        <a:defRPr sz="4400" b="0" i="0" u="none" strike="noStrike" cap="none" spc="0" baseline="0">
          <a:solidFill>
            <a:srgbClr val="275E98"/>
          </a:solidFill>
          <a:uFillTx/>
          <a:latin typeface="Arial"/>
          <a:ea typeface="Arial"/>
          <a:cs typeface="Arial"/>
          <a:sym typeface="Arial"/>
        </a:defRPr>
      </a:lvl8pPr>
      <a:lvl9pPr marL="0" marR="0" indent="1828800" algn="ctr" defTabSz="914400" latinLnBrk="0">
        <a:lnSpc>
          <a:spcPct val="100000"/>
        </a:lnSpc>
        <a:spcBef>
          <a:spcPts val="0"/>
        </a:spcBef>
        <a:spcAft>
          <a:spcPts val="0"/>
        </a:spcAft>
        <a:buClrTx/>
        <a:buSzTx/>
        <a:buFontTx/>
        <a:buNone/>
        <a:tabLst/>
        <a:defRPr sz="4400" b="0" i="0" u="none" strike="noStrike" cap="none" spc="0" baseline="0">
          <a:solidFill>
            <a:srgbClr val="275E98"/>
          </a:solidFill>
          <a:uFillTx/>
          <a:latin typeface="Arial"/>
          <a:ea typeface="Arial"/>
          <a:cs typeface="Arial"/>
          <a:sym typeface="Arial"/>
        </a:defRPr>
      </a:lvl9pPr>
    </p:titleStyle>
    <p:bodyStyle>
      <a:lvl1pPr marL="342900" marR="0" indent="-342900"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a:ea typeface="Arial"/>
          <a:cs typeface="Arial"/>
          <a:sym typeface="Arial"/>
        </a:defRPr>
      </a:lvl1pPr>
      <a:lvl2pPr marL="783771" marR="0" indent="-326571"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a:ea typeface="Arial"/>
          <a:cs typeface="Arial"/>
          <a:sym typeface="Arial"/>
        </a:defRPr>
      </a:lvl2pPr>
      <a:lvl3pPr marL="1219200" marR="0" indent="-304800"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a:ea typeface="Arial"/>
          <a:cs typeface="Arial"/>
          <a:sym typeface="Arial"/>
        </a:defRPr>
      </a:lvl3pPr>
      <a:lvl4pPr marL="1737360" marR="0" indent="-365760"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a:ea typeface="Arial"/>
          <a:cs typeface="Arial"/>
          <a:sym typeface="Arial"/>
        </a:defRPr>
      </a:lvl4pPr>
      <a:lvl5pPr marL="2194560" marR="0" indent="-365760"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a:ea typeface="Arial"/>
          <a:cs typeface="Arial"/>
          <a:sym typeface="Arial"/>
        </a:defRPr>
      </a:lvl5pPr>
      <a:lvl6pPr marL="2692400" marR="0" indent="-406400"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a:ea typeface="Arial"/>
          <a:cs typeface="Arial"/>
          <a:sym typeface="Arial"/>
        </a:defRPr>
      </a:lvl6pPr>
      <a:lvl7pPr marL="3149600" marR="0" indent="-406400"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a:ea typeface="Arial"/>
          <a:cs typeface="Arial"/>
          <a:sym typeface="Arial"/>
        </a:defRPr>
      </a:lvl7pPr>
      <a:lvl8pPr marL="3606800" marR="0" indent="-406400"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a:ea typeface="Arial"/>
          <a:cs typeface="Arial"/>
          <a:sym typeface="Arial"/>
        </a:defRPr>
      </a:lvl8pPr>
      <a:lvl9pPr marL="4064000" marR="0" indent="-406400"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a:ea typeface="Arial"/>
          <a:cs typeface="Arial"/>
          <a:sym typeface="Arial"/>
        </a:defRPr>
      </a:lvl9pPr>
    </p:bodyStyle>
    <p:otherStyle>
      <a:lvl1pPr marL="0" marR="0" indent="0" algn="r" defTabSz="914400" latinLnBrk="0">
        <a:lnSpc>
          <a:spcPct val="100000"/>
        </a:lnSpc>
        <a:spcBef>
          <a:spcPts val="0"/>
        </a:spcBef>
        <a:spcAft>
          <a:spcPts val="0"/>
        </a:spcAft>
        <a:buClrTx/>
        <a:buSzTx/>
        <a:buFontTx/>
        <a:buNone/>
        <a:tabLst/>
        <a:defRPr sz="800" b="0" i="0" u="none" strike="noStrike" cap="none" spc="0" baseline="0">
          <a:solidFill>
            <a:schemeClr val="tx1"/>
          </a:solidFill>
          <a:uFillTx/>
          <a:latin typeface="+mn-lt"/>
          <a:ea typeface="+mn-ea"/>
          <a:cs typeface="+mn-cs"/>
          <a:sym typeface="Arial"/>
        </a:defRPr>
      </a:lvl1pPr>
      <a:lvl2pPr marL="0" marR="0" indent="457200" algn="r" defTabSz="914400" latinLnBrk="0">
        <a:lnSpc>
          <a:spcPct val="100000"/>
        </a:lnSpc>
        <a:spcBef>
          <a:spcPts val="0"/>
        </a:spcBef>
        <a:spcAft>
          <a:spcPts val="0"/>
        </a:spcAft>
        <a:buClrTx/>
        <a:buSzTx/>
        <a:buFontTx/>
        <a:buNone/>
        <a:tabLst/>
        <a:defRPr sz="800" b="0" i="0" u="none" strike="noStrike" cap="none" spc="0" baseline="0">
          <a:solidFill>
            <a:schemeClr val="tx1"/>
          </a:solidFill>
          <a:uFillTx/>
          <a:latin typeface="+mn-lt"/>
          <a:ea typeface="+mn-ea"/>
          <a:cs typeface="+mn-cs"/>
          <a:sym typeface="Arial"/>
        </a:defRPr>
      </a:lvl2pPr>
      <a:lvl3pPr marL="0" marR="0" indent="914400" algn="r" defTabSz="914400" latinLnBrk="0">
        <a:lnSpc>
          <a:spcPct val="100000"/>
        </a:lnSpc>
        <a:spcBef>
          <a:spcPts val="0"/>
        </a:spcBef>
        <a:spcAft>
          <a:spcPts val="0"/>
        </a:spcAft>
        <a:buClrTx/>
        <a:buSzTx/>
        <a:buFontTx/>
        <a:buNone/>
        <a:tabLst/>
        <a:defRPr sz="800" b="0" i="0" u="none" strike="noStrike" cap="none" spc="0" baseline="0">
          <a:solidFill>
            <a:schemeClr val="tx1"/>
          </a:solidFill>
          <a:uFillTx/>
          <a:latin typeface="+mn-lt"/>
          <a:ea typeface="+mn-ea"/>
          <a:cs typeface="+mn-cs"/>
          <a:sym typeface="Arial"/>
        </a:defRPr>
      </a:lvl3pPr>
      <a:lvl4pPr marL="0" marR="0" indent="1371600" algn="r" defTabSz="914400" latinLnBrk="0">
        <a:lnSpc>
          <a:spcPct val="100000"/>
        </a:lnSpc>
        <a:spcBef>
          <a:spcPts val="0"/>
        </a:spcBef>
        <a:spcAft>
          <a:spcPts val="0"/>
        </a:spcAft>
        <a:buClrTx/>
        <a:buSzTx/>
        <a:buFontTx/>
        <a:buNone/>
        <a:tabLst/>
        <a:defRPr sz="800" b="0" i="0" u="none" strike="noStrike" cap="none" spc="0" baseline="0">
          <a:solidFill>
            <a:schemeClr val="tx1"/>
          </a:solidFill>
          <a:uFillTx/>
          <a:latin typeface="+mn-lt"/>
          <a:ea typeface="+mn-ea"/>
          <a:cs typeface="+mn-cs"/>
          <a:sym typeface="Arial"/>
        </a:defRPr>
      </a:lvl4pPr>
      <a:lvl5pPr marL="0" marR="0" indent="1828800" algn="r" defTabSz="914400" latinLnBrk="0">
        <a:lnSpc>
          <a:spcPct val="100000"/>
        </a:lnSpc>
        <a:spcBef>
          <a:spcPts val="0"/>
        </a:spcBef>
        <a:spcAft>
          <a:spcPts val="0"/>
        </a:spcAft>
        <a:buClrTx/>
        <a:buSzTx/>
        <a:buFontTx/>
        <a:buNone/>
        <a:tabLst/>
        <a:defRPr sz="800" b="0" i="0" u="none" strike="noStrike" cap="none" spc="0" baseline="0">
          <a:solidFill>
            <a:schemeClr val="tx1"/>
          </a:solidFill>
          <a:uFillTx/>
          <a:latin typeface="+mn-lt"/>
          <a:ea typeface="+mn-ea"/>
          <a:cs typeface="+mn-cs"/>
          <a:sym typeface="Arial"/>
        </a:defRPr>
      </a:lvl5pPr>
      <a:lvl6pPr marL="0" marR="0" indent="2286000" algn="r" defTabSz="914400" latinLnBrk="0">
        <a:lnSpc>
          <a:spcPct val="100000"/>
        </a:lnSpc>
        <a:spcBef>
          <a:spcPts val="0"/>
        </a:spcBef>
        <a:spcAft>
          <a:spcPts val="0"/>
        </a:spcAft>
        <a:buClrTx/>
        <a:buSzTx/>
        <a:buFontTx/>
        <a:buNone/>
        <a:tabLst/>
        <a:defRPr sz="800" b="0" i="0" u="none" strike="noStrike" cap="none" spc="0" baseline="0">
          <a:solidFill>
            <a:schemeClr val="tx1"/>
          </a:solidFill>
          <a:uFillTx/>
          <a:latin typeface="+mn-lt"/>
          <a:ea typeface="+mn-ea"/>
          <a:cs typeface="+mn-cs"/>
          <a:sym typeface="Arial"/>
        </a:defRPr>
      </a:lvl6pPr>
      <a:lvl7pPr marL="0" marR="0" indent="2743200" algn="r" defTabSz="914400" latinLnBrk="0">
        <a:lnSpc>
          <a:spcPct val="100000"/>
        </a:lnSpc>
        <a:spcBef>
          <a:spcPts val="0"/>
        </a:spcBef>
        <a:spcAft>
          <a:spcPts val="0"/>
        </a:spcAft>
        <a:buClrTx/>
        <a:buSzTx/>
        <a:buFontTx/>
        <a:buNone/>
        <a:tabLst/>
        <a:defRPr sz="800" b="0" i="0" u="none" strike="noStrike" cap="none" spc="0" baseline="0">
          <a:solidFill>
            <a:schemeClr val="tx1"/>
          </a:solidFill>
          <a:uFillTx/>
          <a:latin typeface="+mn-lt"/>
          <a:ea typeface="+mn-ea"/>
          <a:cs typeface="+mn-cs"/>
          <a:sym typeface="Arial"/>
        </a:defRPr>
      </a:lvl7pPr>
      <a:lvl8pPr marL="0" marR="0" indent="3200400" algn="r" defTabSz="914400" latinLnBrk="0">
        <a:lnSpc>
          <a:spcPct val="100000"/>
        </a:lnSpc>
        <a:spcBef>
          <a:spcPts val="0"/>
        </a:spcBef>
        <a:spcAft>
          <a:spcPts val="0"/>
        </a:spcAft>
        <a:buClrTx/>
        <a:buSzTx/>
        <a:buFontTx/>
        <a:buNone/>
        <a:tabLst/>
        <a:defRPr sz="800" b="0" i="0" u="none" strike="noStrike" cap="none" spc="0" baseline="0">
          <a:solidFill>
            <a:schemeClr val="tx1"/>
          </a:solidFill>
          <a:uFillTx/>
          <a:latin typeface="+mn-lt"/>
          <a:ea typeface="+mn-ea"/>
          <a:cs typeface="+mn-cs"/>
          <a:sym typeface="Arial"/>
        </a:defRPr>
      </a:lvl8pPr>
      <a:lvl9pPr marL="0" marR="0" indent="3657600" algn="r" defTabSz="914400" latinLnBrk="0">
        <a:lnSpc>
          <a:spcPct val="100000"/>
        </a:lnSpc>
        <a:spcBef>
          <a:spcPts val="0"/>
        </a:spcBef>
        <a:spcAft>
          <a:spcPts val="0"/>
        </a:spcAft>
        <a:buClrTx/>
        <a:buSzTx/>
        <a:buFontTx/>
        <a:buNone/>
        <a:tabLst/>
        <a:defRPr sz="800" b="0" i="0" u="none" strike="noStrike" cap="none" spc="0" baseline="0">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Hinweis zur Nutzung dieser Präsentation…"/>
          <p:cNvSpPr txBox="1">
            <a:spLocks noGrp="1"/>
          </p:cNvSpPr>
          <p:nvPr>
            <p:ph type="body" idx="1"/>
          </p:nvPr>
        </p:nvSpPr>
        <p:spPr>
          <a:xfrm>
            <a:off x="628650" y="1278356"/>
            <a:ext cx="7886700" cy="3071461"/>
          </a:xfrm>
          <a:prstGeom prst="rect">
            <a:avLst/>
          </a:prstGeom>
        </p:spPr>
        <p:txBody>
          <a:bodyPr>
            <a:normAutofit/>
          </a:bodyPr>
          <a:lstStyle/>
          <a:p>
            <a:pPr marL="0" indent="0" algn="ctr" defTabSz="12700">
              <a:lnSpc>
                <a:spcPct val="115833"/>
              </a:lnSpc>
              <a:spcBef>
                <a:spcPts val="0"/>
              </a:spcBef>
              <a:buSz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500" b="1">
                <a:solidFill>
                  <a:srgbClr val="285E98"/>
                </a:solidFill>
                <a:latin typeface="+mn-lt"/>
                <a:ea typeface="+mn-ea"/>
                <a:cs typeface="+mn-cs"/>
                <a:sym typeface="Helvetica"/>
              </a:defRPr>
            </a:pPr>
            <a:r>
              <a:rPr lang="de-DE" noProof="0" dirty="0"/>
              <a:t>Hinweis zur Nutzung dieser Präsentation</a:t>
            </a:r>
            <a:endParaRPr lang="de-DE" sz="1200" b="0" noProof="0" dirty="0"/>
          </a:p>
          <a:p>
            <a:pPr marL="0" indent="0" algn="just" defTabSz="12700">
              <a:lnSpc>
                <a:spcPct val="121666"/>
              </a:lnSpc>
              <a:spcBef>
                <a:spcPts val="0"/>
              </a:spcBef>
              <a:buSz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700" b="1">
                <a:solidFill>
                  <a:srgbClr val="285E98"/>
                </a:solidFill>
                <a:latin typeface="+mn-lt"/>
                <a:ea typeface="+mn-ea"/>
                <a:cs typeface="+mn-cs"/>
                <a:sym typeface="Helvetica"/>
              </a:defRPr>
            </a:pPr>
            <a:r>
              <a:rPr lang="de-DE" noProof="0" dirty="0"/>
              <a:t>Diese Präsentation dient ausschließlich der Schulung und Ausbildung von Schiedsrichterinnen und Schiedsrichtern.</a:t>
            </a:r>
            <a:endParaRPr lang="de-DE" sz="1200" b="0" noProof="0" dirty="0"/>
          </a:p>
          <a:p>
            <a:pPr marL="0" indent="0" algn="just" defTabSz="12700">
              <a:spcBef>
                <a:spcPts val="0"/>
              </a:spcBef>
              <a:buSz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200">
                <a:solidFill>
                  <a:srgbClr val="285E98"/>
                </a:solidFill>
                <a:latin typeface="+mn-lt"/>
                <a:ea typeface="+mn-ea"/>
                <a:cs typeface="+mn-cs"/>
                <a:sym typeface="Helvetica"/>
              </a:defRPr>
            </a:pPr>
            <a:endParaRPr lang="de-DE" sz="800" b="0" noProof="0" dirty="0"/>
          </a:p>
          <a:p>
            <a:pPr marL="0" indent="0" algn="just" defTabSz="12700">
              <a:lnSpc>
                <a:spcPct val="135000"/>
              </a:lnSpc>
              <a:spcBef>
                <a:spcPts val="0"/>
              </a:spcBef>
              <a:buSz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400">
                <a:solidFill>
                  <a:srgbClr val="285E98"/>
                </a:solidFill>
                <a:latin typeface="+mn-lt"/>
                <a:ea typeface="+mn-ea"/>
                <a:cs typeface="+mn-cs"/>
                <a:sym typeface="Helvetica"/>
              </a:defRPr>
            </a:pPr>
            <a:r>
              <a:rPr lang="de-DE" noProof="0" dirty="0"/>
              <a:t>Die </a:t>
            </a:r>
            <a:r>
              <a:rPr lang="de-DE" b="1" noProof="0" dirty="0">
                <a:latin typeface="Helvetica Neue"/>
                <a:ea typeface="Helvetica Neue"/>
                <a:cs typeface="Helvetica Neue"/>
                <a:sym typeface="Helvetica Neue"/>
              </a:rPr>
              <a:t>International Federation Icestocksport (IFI)</a:t>
            </a:r>
            <a:r>
              <a:rPr lang="de-DE" noProof="0" dirty="0"/>
              <a:t> gestattet die Nutzung sowie die Aufbereitung der </a:t>
            </a:r>
            <a:r>
              <a:rPr lang="de-DE" b="1" noProof="0" dirty="0">
                <a:latin typeface="Helvetica Neue"/>
                <a:ea typeface="Helvetica Neue"/>
                <a:cs typeface="Helvetica Neue"/>
                <a:sym typeface="Helvetica Neue"/>
              </a:rPr>
              <a:t>Internationalen Eisstock-Regeln (IER)</a:t>
            </a:r>
            <a:r>
              <a:rPr lang="de-DE" noProof="0" dirty="0"/>
              <a:t> in PowerPoint-Präsentationen oder vergleichbaren Formaten ausschließlich für </a:t>
            </a:r>
            <a:r>
              <a:rPr lang="de-DE" b="1" noProof="0" dirty="0">
                <a:latin typeface="Helvetica Neue"/>
                <a:ea typeface="Helvetica Neue"/>
                <a:cs typeface="Helvetica Neue"/>
                <a:sym typeface="Helvetica Neue"/>
              </a:rPr>
              <a:t>interne Schulungs- und Ausbildungszwecke</a:t>
            </a:r>
            <a:r>
              <a:rPr lang="de-DE" noProof="0" dirty="0"/>
              <a:t>.</a:t>
            </a:r>
            <a:endParaRPr lang="de-DE" sz="1200" noProof="0" dirty="0"/>
          </a:p>
          <a:p>
            <a:pPr marL="0" indent="0" algn="just" defTabSz="12700">
              <a:spcBef>
                <a:spcPts val="0"/>
              </a:spcBef>
              <a:buSz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500">
                <a:solidFill>
                  <a:srgbClr val="285E98"/>
                </a:solidFill>
                <a:latin typeface="+mn-lt"/>
                <a:ea typeface="+mn-ea"/>
                <a:cs typeface="+mn-cs"/>
                <a:sym typeface="Helvetica"/>
              </a:defRPr>
            </a:pPr>
            <a:endParaRPr lang="de-DE" sz="800" noProof="0" dirty="0"/>
          </a:p>
          <a:p>
            <a:pPr marL="0" indent="0" algn="just" defTabSz="12700">
              <a:lnSpc>
                <a:spcPct val="135000"/>
              </a:lnSpc>
              <a:spcBef>
                <a:spcPts val="0"/>
              </a:spcBef>
              <a:buSz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400">
                <a:solidFill>
                  <a:srgbClr val="285E98"/>
                </a:solidFill>
                <a:latin typeface="+mn-lt"/>
                <a:ea typeface="+mn-ea"/>
                <a:cs typeface="+mn-cs"/>
                <a:sym typeface="Helvetica"/>
              </a:defRPr>
            </a:pPr>
            <a:r>
              <a:rPr lang="de-DE" noProof="0" dirty="0"/>
              <a:t>Eine Veröffentlichung, Vervielfältigung, Weitergabe oder sonstige öffentliche Bereitstellung - auch auszugsweise - ist ohne vorherige schriftliche Genehmigung der IFI nicht gestattet.</a:t>
            </a:r>
            <a:endParaRPr lang="de-DE" sz="1200" noProof="0" dirty="0"/>
          </a:p>
          <a:p>
            <a:pPr marL="0" indent="0" algn="just" defTabSz="12700">
              <a:lnSpc>
                <a:spcPct val="135000"/>
              </a:lnSpc>
              <a:spcBef>
                <a:spcPts val="0"/>
              </a:spcBef>
              <a:buSz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000" b="1">
                <a:solidFill>
                  <a:srgbClr val="285E98"/>
                </a:solidFill>
                <a:latin typeface="Helvetica Neue"/>
                <a:ea typeface="Helvetica Neue"/>
                <a:cs typeface="Helvetica Neue"/>
                <a:sym typeface="Helvetica Neue"/>
              </a:defRPr>
            </a:pPr>
            <a:r>
              <a:rPr lang="de-DE" noProof="0" dirty="0"/>
              <a:t>© IFI – Alle Rechte vorbehalten</a:t>
            </a:r>
          </a:p>
        </p:txBody>
      </p:sp>
      <p:sp>
        <p:nvSpPr>
          <p:cNvPr id="28" name="Foliennummernplatzhalter 6"/>
          <p:cNvSpPr txBox="1">
            <a:spLocks noGrp="1"/>
          </p:cNvSpPr>
          <p:nvPr>
            <p:ph type="sldNum" sz="quarter" idx="2"/>
          </p:nvPr>
        </p:nvSpPr>
        <p:spPr>
          <a:xfrm>
            <a:off x="8518739" y="6604000"/>
            <a:ext cx="160646" cy="202417"/>
          </a:xfrm>
          <a:prstGeom prst="rect">
            <a:avLst/>
          </a:prstGeom>
          <a:solidFill>
            <a:srgbClr val="F0F1F1"/>
          </a:solidFill>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lgn="l"/>
          </a:lstStyle>
          <a:p>
            <a:fld id="{86CB4B4D-7CA3-9044-876B-883B54F8677D}" type="slidenum">
              <a:rPr/>
              <a:t>1</a:t>
            </a:fld>
            <a:endParaRPr dirty="0"/>
          </a:p>
        </p:txBody>
      </p:sp>
      <p:sp>
        <p:nvSpPr>
          <p:cNvPr id="4" name="Textfeld 3">
            <a:extLst>
              <a:ext uri="{FF2B5EF4-FFF2-40B4-BE49-F238E27FC236}">
                <a16:creationId xmlns:a16="http://schemas.microsoft.com/office/drawing/2014/main" id="{ACF3CA65-FA0C-1F93-6885-E1F8692F4B69}"/>
              </a:ext>
            </a:extLst>
          </p:cNvPr>
          <p:cNvSpPr txBox="1"/>
          <p:nvPr/>
        </p:nvSpPr>
        <p:spPr>
          <a:xfrm>
            <a:off x="628275" y="212647"/>
            <a:ext cx="7886700" cy="76943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de-DE" sz="4400" b="1" i="0" u="none" strike="noStrike" cap="none" spc="0" normalizeH="0" baseline="0" noProof="0" dirty="0">
                <a:ln>
                  <a:noFill/>
                </a:ln>
                <a:solidFill>
                  <a:srgbClr val="275E99"/>
                </a:solidFill>
                <a:effectLst/>
                <a:uFillTx/>
                <a:latin typeface="Arial"/>
                <a:ea typeface="Arial"/>
                <a:cs typeface="Arial"/>
                <a:sym typeface="Arial"/>
              </a:rPr>
              <a:t>IER-Regelwerk 2026</a:t>
            </a:r>
          </a:p>
        </p:txBody>
      </p:sp>
      <p:grpSp>
        <p:nvGrpSpPr>
          <p:cNvPr id="3" name="Gruppieren 2">
            <a:extLst>
              <a:ext uri="{FF2B5EF4-FFF2-40B4-BE49-F238E27FC236}">
                <a16:creationId xmlns:a16="http://schemas.microsoft.com/office/drawing/2014/main" id="{CAA32B53-034E-FD22-7679-07275519DFDF}"/>
              </a:ext>
            </a:extLst>
          </p:cNvPr>
          <p:cNvGrpSpPr/>
          <p:nvPr/>
        </p:nvGrpSpPr>
        <p:grpSpPr>
          <a:xfrm>
            <a:off x="628274" y="4394644"/>
            <a:ext cx="7886701" cy="1723549"/>
            <a:chOff x="628274" y="4403609"/>
            <a:chExt cx="7886701" cy="1723549"/>
          </a:xfrm>
        </p:grpSpPr>
        <p:sp>
          <p:nvSpPr>
            <p:cNvPr id="27" name="Zur besseren Orientierung enthält die Präsentation an der jeweiligen Regelstelle einen Verweis auf die 11. Auflage sowie eine Kennzeichnungen der geänderten, neuen oder gestrichenen Bestimmung.…"/>
            <p:cNvSpPr txBox="1"/>
            <p:nvPr/>
          </p:nvSpPr>
          <p:spPr>
            <a:xfrm>
              <a:off x="628274" y="4403609"/>
              <a:ext cx="7886701" cy="17235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defTabSz="457200">
                <a:defRPr sz="1000">
                  <a:solidFill>
                    <a:srgbClr val="285E98"/>
                  </a:solidFill>
                </a:defRPr>
              </a:pPr>
              <a:r>
                <a:rPr lang="de-DE" sz="1000" dirty="0"/>
                <a:t>Zur besseren Orientierung und zur schnellen Nachvollziehbarkeit der vorgenommenen Änderungen enthält die Präsentation an jeder betroffenen Regelstelle eine eindeutige Kennzeichnung. Dadurch wird auf einen Blick ersichtlich, ob es sich um eine </a:t>
              </a:r>
              <a:r>
                <a:rPr lang="de-DE" sz="1000" b="1" dirty="0"/>
                <a:t>geänderte</a:t>
              </a:r>
              <a:r>
                <a:rPr lang="de-DE" sz="1000" dirty="0"/>
                <a:t>, </a:t>
              </a:r>
              <a:r>
                <a:rPr lang="de-DE" sz="1000" b="1" dirty="0"/>
                <a:t>neu aufgenommene</a:t>
              </a:r>
              <a:r>
                <a:rPr lang="de-DE" sz="1000" dirty="0"/>
                <a:t> oder </a:t>
              </a:r>
              <a:r>
                <a:rPr lang="de-DE" sz="1000" b="1" dirty="0"/>
                <a:t>entfernte</a:t>
              </a:r>
              <a:r>
                <a:rPr lang="de-DE" sz="1000" dirty="0"/>
                <a:t> Bestimmung handelt. Diese Kennzeichnung erleichtert den direkten Vergleich mit der vorherigen Ausgabe und unterstützt ein effizientes Auffinden sowie das Verständnis sämtlicher Anpassungen der 12. Auflage der IER.</a:t>
              </a:r>
            </a:p>
            <a:p>
              <a:pPr algn="just" defTabSz="457200">
                <a:defRPr sz="1000">
                  <a:solidFill>
                    <a:srgbClr val="285E98"/>
                  </a:solidFill>
                </a:defRPr>
              </a:pPr>
              <a:endParaRPr lang="de-DE" sz="800" noProof="0" dirty="0"/>
            </a:p>
            <a:p>
              <a:pPr algn="just" defTabSz="457200">
                <a:defRPr sz="1000">
                  <a:solidFill>
                    <a:srgbClr val="285E98"/>
                  </a:solidFill>
                </a:defRPr>
              </a:pPr>
              <a:r>
                <a:rPr lang="de-DE" sz="1100" u="sng" noProof="0" dirty="0"/>
                <a:t>Die Kennzeichnung erfolgt wie folgt:</a:t>
              </a:r>
            </a:p>
            <a:p>
              <a:pPr algn="just" defTabSz="457200">
                <a:defRPr sz="1000">
                  <a:solidFill>
                    <a:srgbClr val="285E98"/>
                  </a:solidFill>
                </a:defRPr>
              </a:pPr>
              <a:endParaRPr lang="de-DE" sz="1100" noProof="0" dirty="0"/>
            </a:p>
            <a:p>
              <a:pPr algn="just" defTabSz="457200">
                <a:defRPr sz="1000">
                  <a:solidFill>
                    <a:srgbClr val="285E98"/>
                  </a:solidFill>
                </a:defRPr>
              </a:pPr>
              <a:endParaRPr lang="de-DE" sz="1100" noProof="0" dirty="0"/>
            </a:p>
            <a:p>
              <a:pPr algn="just" defTabSz="457200">
                <a:defRPr sz="1000">
                  <a:solidFill>
                    <a:srgbClr val="285E98"/>
                  </a:solidFill>
                </a:defRPr>
              </a:pPr>
              <a:endParaRPr lang="de-DE" sz="1100" noProof="0" dirty="0"/>
            </a:p>
            <a:p>
              <a:pPr algn="just" defTabSz="457200">
                <a:defRPr sz="1000">
                  <a:solidFill>
                    <a:srgbClr val="285E98"/>
                  </a:solidFill>
                </a:defRPr>
              </a:pPr>
              <a:endParaRPr lang="de-DE" sz="1100" noProof="0" dirty="0">
                <a:solidFill>
                  <a:srgbClr val="000000"/>
                </a:solidFill>
                <a:latin typeface="Times Roman"/>
                <a:ea typeface="Times Roman"/>
                <a:cs typeface="Times Roman"/>
                <a:sym typeface="Times Roman"/>
              </a:endParaRPr>
            </a:p>
          </p:txBody>
        </p:sp>
        <p:grpSp>
          <p:nvGrpSpPr>
            <p:cNvPr id="14" name="Gruppieren 13">
              <a:extLst>
                <a:ext uri="{FF2B5EF4-FFF2-40B4-BE49-F238E27FC236}">
                  <a16:creationId xmlns:a16="http://schemas.microsoft.com/office/drawing/2014/main" id="{AF7253B7-F437-AB10-E35F-00C0F243353C}"/>
                </a:ext>
              </a:extLst>
            </p:cNvPr>
            <p:cNvGrpSpPr/>
            <p:nvPr/>
          </p:nvGrpSpPr>
          <p:grpSpPr>
            <a:xfrm>
              <a:off x="670806" y="5334045"/>
              <a:ext cx="3445749" cy="640839"/>
              <a:chOff x="670806" y="5136821"/>
              <a:chExt cx="3445749" cy="640839"/>
            </a:xfrm>
          </p:grpSpPr>
          <p:grpSp>
            <p:nvGrpSpPr>
              <p:cNvPr id="7" name="Gruppieren 6">
                <a:extLst>
                  <a:ext uri="{FF2B5EF4-FFF2-40B4-BE49-F238E27FC236}">
                    <a16:creationId xmlns:a16="http://schemas.microsoft.com/office/drawing/2014/main" id="{4BBB7F8F-3CF6-1BB3-D221-7006FE43D484}"/>
                  </a:ext>
                </a:extLst>
              </p:cNvPr>
              <p:cNvGrpSpPr/>
              <p:nvPr/>
            </p:nvGrpSpPr>
            <p:grpSpPr>
              <a:xfrm>
                <a:off x="670806" y="5136821"/>
                <a:ext cx="1450945" cy="261608"/>
                <a:chOff x="6223591" y="6116998"/>
                <a:chExt cx="1450945" cy="261608"/>
              </a:xfrm>
            </p:grpSpPr>
            <p:sp>
              <p:nvSpPr>
                <p:cNvPr id="2" name="Rechteck 1">
                  <a:extLst>
                    <a:ext uri="{FF2B5EF4-FFF2-40B4-BE49-F238E27FC236}">
                      <a16:creationId xmlns:a16="http://schemas.microsoft.com/office/drawing/2014/main" id="{37200F17-7235-D531-D3C9-083E6D2408BD}"/>
                    </a:ext>
                  </a:extLst>
                </p:cNvPr>
                <p:cNvSpPr/>
                <p:nvPr/>
              </p:nvSpPr>
              <p:spPr>
                <a:xfrm>
                  <a:off x="6223591" y="6168058"/>
                  <a:ext cx="563525" cy="159489"/>
                </a:xfrm>
                <a:prstGeom prst="rect">
                  <a:avLst/>
                </a:prstGeom>
                <a:solidFill>
                  <a:srgbClr val="00B050"/>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de-DE" sz="1800" b="0" i="0" u="none" strike="noStrike" cap="none" spc="0" normalizeH="0" baseline="0" dirty="0">
                    <a:ln w="12700" cap="flat">
                      <a:solidFill>
                        <a:schemeClr val="accent3">
                          <a:lumOff val="44000"/>
                        </a:schemeClr>
                      </a:solidFill>
                      <a:prstDash val="solid"/>
                      <a:miter lim="400000"/>
                    </a:ln>
                    <a:solidFill>
                      <a:srgbClr val="5DA933"/>
                    </a:solidFill>
                    <a:effectLst>
                      <a:outerShdw blurRad="12700" dist="63500" dir="18900000" rotWithShape="0">
                        <a:srgbClr val="52AF37"/>
                      </a:outerShdw>
                    </a:effectLst>
                    <a:uFillTx/>
                    <a:latin typeface="Arial"/>
                    <a:ea typeface="Arial"/>
                    <a:cs typeface="Arial"/>
                    <a:sym typeface="Arial"/>
                  </a:endParaRPr>
                </a:p>
              </p:txBody>
            </p:sp>
            <p:sp>
              <p:nvSpPr>
                <p:cNvPr id="6" name="Textfeld 5">
                  <a:extLst>
                    <a:ext uri="{FF2B5EF4-FFF2-40B4-BE49-F238E27FC236}">
                      <a16:creationId xmlns:a16="http://schemas.microsoft.com/office/drawing/2014/main" id="{191CAADE-08C7-6CD8-1337-1BD3B02D8D2D}"/>
                    </a:ext>
                  </a:extLst>
                </p:cNvPr>
                <p:cNvSpPr txBox="1"/>
                <p:nvPr/>
              </p:nvSpPr>
              <p:spPr>
                <a:xfrm>
                  <a:off x="6787116" y="6116998"/>
                  <a:ext cx="887420" cy="2616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de-DE" sz="1100" b="0" i="0" u="none" strike="noStrike" cap="none" spc="0" normalizeH="0" baseline="0" dirty="0">
                      <a:ln>
                        <a:noFill/>
                      </a:ln>
                      <a:solidFill>
                        <a:srgbClr val="275E99"/>
                      </a:solidFill>
                      <a:effectLst/>
                      <a:uFillTx/>
                      <a:latin typeface="Arial"/>
                      <a:ea typeface="Arial"/>
                      <a:cs typeface="Arial"/>
                      <a:sym typeface="Arial"/>
                    </a:rPr>
                    <a:t>= </a:t>
                  </a:r>
                  <a:r>
                    <a:rPr kumimoji="0" lang="de-DE" sz="1100" b="1" i="0" u="none" strike="noStrike" cap="none" spc="0" normalizeH="0" baseline="0" dirty="0">
                      <a:ln>
                        <a:noFill/>
                      </a:ln>
                      <a:solidFill>
                        <a:srgbClr val="275E99"/>
                      </a:solidFill>
                      <a:effectLst/>
                      <a:uFillTx/>
                      <a:latin typeface="Arial"/>
                      <a:ea typeface="Arial"/>
                      <a:cs typeface="Arial"/>
                      <a:sym typeface="Arial"/>
                    </a:rPr>
                    <a:t>Neu hinzu</a:t>
                  </a:r>
                </a:p>
              </p:txBody>
            </p:sp>
          </p:grpSp>
          <p:grpSp>
            <p:nvGrpSpPr>
              <p:cNvPr id="8" name="Gruppieren 7">
                <a:extLst>
                  <a:ext uri="{FF2B5EF4-FFF2-40B4-BE49-F238E27FC236}">
                    <a16:creationId xmlns:a16="http://schemas.microsoft.com/office/drawing/2014/main" id="{70A9D16B-37A4-5B49-80A6-33BA19DB5C04}"/>
                  </a:ext>
                </a:extLst>
              </p:cNvPr>
              <p:cNvGrpSpPr/>
              <p:nvPr/>
            </p:nvGrpSpPr>
            <p:grpSpPr>
              <a:xfrm>
                <a:off x="674346" y="5321120"/>
                <a:ext cx="1316293" cy="261608"/>
                <a:chOff x="6223591" y="6116998"/>
                <a:chExt cx="1316293" cy="261608"/>
              </a:xfrm>
            </p:grpSpPr>
            <p:sp>
              <p:nvSpPr>
                <p:cNvPr id="9" name="Rechteck 8">
                  <a:extLst>
                    <a:ext uri="{FF2B5EF4-FFF2-40B4-BE49-F238E27FC236}">
                      <a16:creationId xmlns:a16="http://schemas.microsoft.com/office/drawing/2014/main" id="{F575A4C4-2991-6B03-8001-F6F552633F67}"/>
                    </a:ext>
                  </a:extLst>
                </p:cNvPr>
                <p:cNvSpPr/>
                <p:nvPr/>
              </p:nvSpPr>
              <p:spPr>
                <a:xfrm>
                  <a:off x="6223591" y="6168058"/>
                  <a:ext cx="563525" cy="159489"/>
                </a:xfrm>
                <a:prstGeom prst="rect">
                  <a:avLst/>
                </a:prstGeom>
                <a:solidFill>
                  <a:srgbClr val="FF0000"/>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de-DE" sz="1800" b="0" i="0" u="none" strike="noStrike" cap="none" spc="0" normalizeH="0" baseline="0" dirty="0">
                    <a:ln w="12700" cap="flat">
                      <a:solidFill>
                        <a:schemeClr val="accent3">
                          <a:lumOff val="44000"/>
                        </a:schemeClr>
                      </a:solidFill>
                      <a:prstDash val="solid"/>
                      <a:miter lim="400000"/>
                    </a:ln>
                    <a:solidFill>
                      <a:srgbClr val="5DA933"/>
                    </a:solidFill>
                    <a:effectLst>
                      <a:outerShdw blurRad="12700" dist="63500" dir="18900000" rotWithShape="0">
                        <a:srgbClr val="52AF37"/>
                      </a:outerShdw>
                    </a:effectLst>
                    <a:uFillTx/>
                    <a:latin typeface="Arial"/>
                    <a:ea typeface="Arial"/>
                    <a:cs typeface="Arial"/>
                    <a:sym typeface="Arial"/>
                  </a:endParaRPr>
                </a:p>
              </p:txBody>
            </p:sp>
            <p:sp>
              <p:nvSpPr>
                <p:cNvPr id="10" name="Textfeld 9">
                  <a:extLst>
                    <a:ext uri="{FF2B5EF4-FFF2-40B4-BE49-F238E27FC236}">
                      <a16:creationId xmlns:a16="http://schemas.microsoft.com/office/drawing/2014/main" id="{E75D4E12-1585-E3F9-EB44-953D345DAEE4}"/>
                    </a:ext>
                  </a:extLst>
                </p:cNvPr>
                <p:cNvSpPr txBox="1"/>
                <p:nvPr/>
              </p:nvSpPr>
              <p:spPr>
                <a:xfrm>
                  <a:off x="6787116" y="6116998"/>
                  <a:ext cx="752768" cy="2616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de-DE" sz="1100" b="0" i="0" u="none" strike="noStrike" cap="none" spc="0" normalizeH="0" baseline="0" dirty="0">
                      <a:ln>
                        <a:noFill/>
                      </a:ln>
                      <a:solidFill>
                        <a:srgbClr val="275E99"/>
                      </a:solidFill>
                      <a:effectLst/>
                      <a:uFillTx/>
                      <a:latin typeface="Arial"/>
                      <a:ea typeface="Arial"/>
                      <a:cs typeface="Arial"/>
                      <a:sym typeface="Arial"/>
                    </a:rPr>
                    <a:t>= </a:t>
                  </a:r>
                  <a:r>
                    <a:rPr kumimoji="0" lang="de-DE" sz="1100" b="1" i="0" u="none" strike="noStrike" cap="none" spc="0" normalizeH="0" baseline="0" dirty="0">
                      <a:ln>
                        <a:noFill/>
                      </a:ln>
                      <a:solidFill>
                        <a:srgbClr val="275E99"/>
                      </a:solidFill>
                      <a:effectLst/>
                      <a:uFillTx/>
                      <a:latin typeface="Arial"/>
                      <a:ea typeface="Arial"/>
                      <a:cs typeface="Arial"/>
                      <a:sym typeface="Arial"/>
                    </a:rPr>
                    <a:t>Entfernt</a:t>
                  </a:r>
                </a:p>
              </p:txBody>
            </p:sp>
          </p:grpSp>
          <p:grpSp>
            <p:nvGrpSpPr>
              <p:cNvPr id="11" name="Gruppieren 10">
                <a:extLst>
                  <a:ext uri="{FF2B5EF4-FFF2-40B4-BE49-F238E27FC236}">
                    <a16:creationId xmlns:a16="http://schemas.microsoft.com/office/drawing/2014/main" id="{4478ED70-3E3B-7C44-AA68-35B8B00F3A19}"/>
                  </a:ext>
                </a:extLst>
              </p:cNvPr>
              <p:cNvGrpSpPr/>
              <p:nvPr/>
            </p:nvGrpSpPr>
            <p:grpSpPr>
              <a:xfrm>
                <a:off x="677886" y="5516052"/>
                <a:ext cx="3438669" cy="261608"/>
                <a:chOff x="6223591" y="6116998"/>
                <a:chExt cx="3438669" cy="261608"/>
              </a:xfrm>
            </p:grpSpPr>
            <p:sp>
              <p:nvSpPr>
                <p:cNvPr id="12" name="Rechteck 11">
                  <a:extLst>
                    <a:ext uri="{FF2B5EF4-FFF2-40B4-BE49-F238E27FC236}">
                      <a16:creationId xmlns:a16="http://schemas.microsoft.com/office/drawing/2014/main" id="{1512C142-B53E-B2B7-5F52-738CD8F337F9}"/>
                    </a:ext>
                  </a:extLst>
                </p:cNvPr>
                <p:cNvSpPr/>
                <p:nvPr/>
              </p:nvSpPr>
              <p:spPr>
                <a:xfrm>
                  <a:off x="6223591" y="6168058"/>
                  <a:ext cx="563525" cy="159489"/>
                </a:xfrm>
                <a:prstGeom prst="rect">
                  <a:avLst/>
                </a:prstGeom>
                <a:solidFill>
                  <a:srgbClr val="C00000"/>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de-DE" sz="1800" b="0" i="0" u="none" strike="noStrike" cap="none" spc="0" normalizeH="0" baseline="0" dirty="0">
                    <a:ln w="12700" cap="flat">
                      <a:solidFill>
                        <a:schemeClr val="accent3">
                          <a:lumOff val="44000"/>
                        </a:schemeClr>
                      </a:solidFill>
                      <a:prstDash val="solid"/>
                      <a:miter lim="400000"/>
                    </a:ln>
                    <a:solidFill>
                      <a:srgbClr val="5DA933"/>
                    </a:solidFill>
                    <a:effectLst>
                      <a:outerShdw blurRad="12700" dist="63500" dir="18900000" rotWithShape="0">
                        <a:srgbClr val="52AF37"/>
                      </a:outerShdw>
                    </a:effectLst>
                    <a:uFillTx/>
                    <a:latin typeface="Arial"/>
                    <a:ea typeface="Arial"/>
                    <a:cs typeface="Arial"/>
                    <a:sym typeface="Arial"/>
                  </a:endParaRPr>
                </a:p>
              </p:txBody>
            </p:sp>
            <p:sp>
              <p:nvSpPr>
                <p:cNvPr id="13" name="Textfeld 12">
                  <a:extLst>
                    <a:ext uri="{FF2B5EF4-FFF2-40B4-BE49-F238E27FC236}">
                      <a16:creationId xmlns:a16="http://schemas.microsoft.com/office/drawing/2014/main" id="{A1DA456E-DDD7-75B9-44E6-D76010B7532B}"/>
                    </a:ext>
                  </a:extLst>
                </p:cNvPr>
                <p:cNvSpPr txBox="1"/>
                <p:nvPr/>
              </p:nvSpPr>
              <p:spPr>
                <a:xfrm>
                  <a:off x="6787116" y="6116998"/>
                  <a:ext cx="2875144" cy="2616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de-DE" sz="1100" b="0" i="0" u="none" strike="noStrike" cap="none" spc="0" normalizeH="0" baseline="0" dirty="0">
                      <a:ln>
                        <a:noFill/>
                      </a:ln>
                      <a:solidFill>
                        <a:srgbClr val="275E99"/>
                      </a:solidFill>
                      <a:effectLst/>
                      <a:uFillTx/>
                      <a:latin typeface="Arial"/>
                      <a:ea typeface="Arial"/>
                      <a:cs typeface="Arial"/>
                      <a:sym typeface="Arial"/>
                    </a:rPr>
                    <a:t>= </a:t>
                  </a:r>
                  <a:r>
                    <a:rPr kumimoji="0" lang="de-DE" sz="1100" b="1" i="0" u="none" strike="noStrike" cap="none" spc="0" normalizeH="0" baseline="0" dirty="0">
                      <a:ln>
                        <a:noFill/>
                      </a:ln>
                      <a:solidFill>
                        <a:srgbClr val="275E99"/>
                      </a:solidFill>
                      <a:effectLst/>
                      <a:uFillTx/>
                      <a:latin typeface="Arial"/>
                      <a:ea typeface="Arial"/>
                      <a:cs typeface="Arial"/>
                      <a:sym typeface="Arial"/>
                    </a:rPr>
                    <a:t>Administrative Änderung / Kommentare</a:t>
                  </a:r>
                </a:p>
              </p:txBody>
            </p:sp>
          </p:grpSp>
        </p:grpSp>
      </p:gr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039265-89FE-675D-B72D-86E498ED0D54}"/>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08A2A6BA-7552-7856-656D-37118C565162}"/>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10</a:t>
            </a:fld>
            <a:endParaRPr dirty="0"/>
          </a:p>
        </p:txBody>
      </p:sp>
      <p:sp>
        <p:nvSpPr>
          <p:cNvPr id="32" name="Text">
            <a:extLst>
              <a:ext uri="{FF2B5EF4-FFF2-40B4-BE49-F238E27FC236}">
                <a16:creationId xmlns:a16="http://schemas.microsoft.com/office/drawing/2014/main" id="{705768F3-75B3-8568-EEAA-51619727FE98}"/>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6" name="Abschnitt 1…">
            <a:extLst>
              <a:ext uri="{FF2B5EF4-FFF2-40B4-BE49-F238E27FC236}">
                <a16:creationId xmlns:a16="http://schemas.microsoft.com/office/drawing/2014/main" id="{6BAE4EE4-6B96-F902-763A-1973253C4D8E}"/>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Abschnitt 3</a:t>
            </a:r>
            <a:br>
              <a:rPr lang="de-DE" dirty="0"/>
            </a:br>
            <a:r>
              <a:rPr lang="de-DE" dirty="0"/>
              <a:t>Spiel-, Sport-, Ausrüstungsgegenstände</a:t>
            </a:r>
            <a:endParaRPr lang="de-DE" noProof="0" dirty="0"/>
          </a:p>
          <a:p>
            <a:pPr defTabSz="713231">
              <a:defRPr sz="2574"/>
            </a:pPr>
            <a:r>
              <a:rPr lang="de-DE" noProof="0" dirty="0"/>
              <a:t> </a:t>
            </a:r>
          </a:p>
        </p:txBody>
      </p:sp>
      <p:sp>
        <p:nvSpPr>
          <p:cNvPr id="9" name="Textfeld 8">
            <a:extLst>
              <a:ext uri="{FF2B5EF4-FFF2-40B4-BE49-F238E27FC236}">
                <a16:creationId xmlns:a16="http://schemas.microsoft.com/office/drawing/2014/main" id="{B1A848BB-65EB-7ED6-F30A-66410BBA0AE6}"/>
              </a:ext>
            </a:extLst>
          </p:cNvPr>
          <p:cNvSpPr txBox="1"/>
          <p:nvPr/>
        </p:nvSpPr>
        <p:spPr>
          <a:xfrm>
            <a:off x="329184" y="1153179"/>
            <a:ext cx="8449056" cy="123110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312 </a:t>
            </a:r>
            <a:r>
              <a:rPr lang="de-DE" sz="2000" b="1" dirty="0">
                <a:solidFill>
                  <a:srgbClr val="275E99"/>
                </a:solidFill>
              </a:rPr>
              <a:t>Daube</a:t>
            </a:r>
            <a:endParaRPr lang="de-DE" dirty="0">
              <a:solidFill>
                <a:schemeClr val="tx1"/>
              </a:solidFill>
            </a:endParaRPr>
          </a:p>
          <a:p>
            <a:pPr algn="just"/>
            <a:r>
              <a:rPr lang="de-DE" dirty="0">
                <a:solidFill>
                  <a:schemeClr val="tx1"/>
                </a:solidFill>
              </a:rPr>
              <a:t>	Neu hinzu:</a:t>
            </a:r>
          </a:p>
          <a:p>
            <a:pPr algn="just"/>
            <a:r>
              <a:rPr lang="de-DE" b="1" dirty="0">
                <a:solidFill>
                  <a:srgbClr val="00B050"/>
                </a:solidFill>
              </a:rPr>
              <a:t>	</a:t>
            </a:r>
            <a:r>
              <a:rPr lang="de-DE" dirty="0">
                <a:solidFill>
                  <a:srgbClr val="00B050"/>
                </a:solidFill>
              </a:rPr>
              <a:t>Der </a:t>
            </a:r>
            <a:r>
              <a:rPr lang="de-DE" b="1" dirty="0">
                <a:solidFill>
                  <a:srgbClr val="00B050"/>
                </a:solidFill>
              </a:rPr>
              <a:t>Durchführer</a:t>
            </a:r>
            <a:r>
              <a:rPr lang="de-DE" dirty="0">
                <a:solidFill>
                  <a:srgbClr val="00B050"/>
                </a:solidFill>
              </a:rPr>
              <a:t> entscheidet, ob eine Daube zweckentfremdet an der 	Abspielstelle angelegt, verwendet werden darf. </a:t>
            </a:r>
            <a:endParaRPr lang="de-DE" sz="2000" dirty="0">
              <a:solidFill>
                <a:srgbClr val="00B050"/>
              </a:solidFill>
            </a:endParaRPr>
          </a:p>
        </p:txBody>
      </p:sp>
      <p:sp>
        <p:nvSpPr>
          <p:cNvPr id="2" name="Textfeld 1">
            <a:extLst>
              <a:ext uri="{FF2B5EF4-FFF2-40B4-BE49-F238E27FC236}">
                <a16:creationId xmlns:a16="http://schemas.microsoft.com/office/drawing/2014/main" id="{33EEB48F-F89F-E952-B4B6-C81C52D5E42C}"/>
              </a:ext>
            </a:extLst>
          </p:cNvPr>
          <p:cNvSpPr txBox="1"/>
          <p:nvPr/>
        </p:nvSpPr>
        <p:spPr>
          <a:xfrm>
            <a:off x="329184" y="2439435"/>
            <a:ext cx="8449056" cy="20621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313 </a:t>
            </a:r>
            <a:r>
              <a:rPr lang="de-DE" sz="2000" b="1" dirty="0">
                <a:solidFill>
                  <a:srgbClr val="275E99"/>
                </a:solidFill>
              </a:rPr>
              <a:t>Prüfkoffer</a:t>
            </a:r>
            <a:endParaRPr lang="de-DE" dirty="0">
              <a:solidFill>
                <a:srgbClr val="C00000"/>
              </a:solidFill>
            </a:endParaRPr>
          </a:p>
          <a:p>
            <a:pPr algn="just"/>
            <a:r>
              <a:rPr lang="de-DE" dirty="0">
                <a:solidFill>
                  <a:schemeClr val="tx1"/>
                </a:solidFill>
              </a:rPr>
              <a:t>	Neu hinzu:</a:t>
            </a:r>
          </a:p>
          <a:p>
            <a:pPr algn="just"/>
            <a:r>
              <a:rPr lang="de-DE" b="1" dirty="0">
                <a:solidFill>
                  <a:srgbClr val="00B050"/>
                </a:solidFill>
              </a:rPr>
              <a:t>	</a:t>
            </a:r>
            <a:r>
              <a:rPr lang="de-DE" dirty="0">
                <a:solidFill>
                  <a:srgbClr val="00B050"/>
                </a:solidFill>
              </a:rPr>
              <a:t>Die genannten Abweichungen und Toleranzen müssen nachweislich 	durch normalen Gebrauch entstanden sein. Ist erkennbar, dass eine 	Laufsohle absichtlich manipuliert oder entgegen der Norm abgedreht 	wurde z. B. anhand sichtbarer Drehriefen oder technischer Spuren, so ist 	der betroffene Spieler gemäß IER-R 805 a) zu bestrafen.</a:t>
            </a:r>
            <a:endParaRPr lang="de-DE" b="1" dirty="0">
              <a:solidFill>
                <a:srgbClr val="00B050"/>
              </a:solidFill>
            </a:endParaRPr>
          </a:p>
        </p:txBody>
      </p:sp>
      <p:sp>
        <p:nvSpPr>
          <p:cNvPr id="4" name="Textfeld 3">
            <a:extLst>
              <a:ext uri="{FF2B5EF4-FFF2-40B4-BE49-F238E27FC236}">
                <a16:creationId xmlns:a16="http://schemas.microsoft.com/office/drawing/2014/main" id="{D0456AA4-A5EB-AC31-00C2-77B64B34E35F}"/>
              </a:ext>
            </a:extLst>
          </p:cNvPr>
          <p:cNvSpPr txBox="1"/>
          <p:nvPr/>
        </p:nvSpPr>
        <p:spPr>
          <a:xfrm>
            <a:off x="329184" y="4545603"/>
            <a:ext cx="8449056" cy="16004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314 </a:t>
            </a:r>
            <a:r>
              <a:rPr lang="de-DE" sz="2000" b="1" dirty="0">
                <a:solidFill>
                  <a:srgbClr val="275E99"/>
                </a:solidFill>
              </a:rPr>
              <a:t>Messen</a:t>
            </a:r>
          </a:p>
          <a:p>
            <a:pPr algn="just"/>
            <a:r>
              <a:rPr lang="de-DE" sz="2000" b="1" dirty="0">
                <a:solidFill>
                  <a:srgbClr val="275E99"/>
                </a:solidFill>
              </a:rPr>
              <a:t>	</a:t>
            </a:r>
            <a:r>
              <a:rPr lang="de-DE" dirty="0">
                <a:solidFill>
                  <a:schemeClr val="tx1"/>
                </a:solidFill>
              </a:rPr>
              <a:t>Neu hinzu:</a:t>
            </a:r>
          </a:p>
          <a:p>
            <a:r>
              <a:rPr lang="de-DE" sz="2000" dirty="0">
                <a:solidFill>
                  <a:srgbClr val="00B050"/>
                </a:solidFill>
              </a:rPr>
              <a:t>	</a:t>
            </a:r>
            <a:r>
              <a:rPr lang="de-DE" dirty="0"/>
              <a:t>Zur Entfernungsmessung beim Weitenwettbewerb und </a:t>
            </a:r>
            <a:r>
              <a:rPr lang="de-DE" dirty="0">
                <a:solidFill>
                  <a:srgbClr val="00B050"/>
                </a:solidFill>
              </a:rPr>
              <a:t>für die 	Zeitmessung beim Ziel-, Speed-Wettbewerb </a:t>
            </a:r>
            <a:r>
              <a:rPr lang="de-DE" dirty="0"/>
              <a:t>sind geeignete Messgeräte 	zu verwenden.</a:t>
            </a:r>
            <a:r>
              <a:rPr lang="de-DE" sz="2000" dirty="0"/>
              <a:t> </a:t>
            </a:r>
            <a:endParaRPr lang="de-DE" sz="2000" dirty="0">
              <a:solidFill>
                <a:srgbClr val="00B050"/>
              </a:solidFill>
            </a:endParaRPr>
          </a:p>
        </p:txBody>
      </p:sp>
    </p:spTree>
    <p:extLst>
      <p:ext uri="{BB962C8B-B14F-4D97-AF65-F5344CB8AC3E}">
        <p14:creationId xmlns:p14="http://schemas.microsoft.com/office/powerpoint/2010/main" val="329270058"/>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BE4DE-BF59-EE7F-2BDA-038B44427721}"/>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4B01D26B-396A-0D0B-E91B-AFB8FB944B8A}"/>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11</a:t>
            </a:fld>
            <a:endParaRPr dirty="0"/>
          </a:p>
        </p:txBody>
      </p:sp>
      <p:sp>
        <p:nvSpPr>
          <p:cNvPr id="32" name="Text">
            <a:extLst>
              <a:ext uri="{FF2B5EF4-FFF2-40B4-BE49-F238E27FC236}">
                <a16:creationId xmlns:a16="http://schemas.microsoft.com/office/drawing/2014/main" id="{F9C0EAD2-C911-9C35-E9EE-1C51CAC23362}"/>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6" name="Abschnitt 1…">
            <a:extLst>
              <a:ext uri="{FF2B5EF4-FFF2-40B4-BE49-F238E27FC236}">
                <a16:creationId xmlns:a16="http://schemas.microsoft.com/office/drawing/2014/main" id="{4D0CAB79-199F-3BB0-4871-200141702CE1}"/>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Abschnitt 3</a:t>
            </a:r>
            <a:br>
              <a:rPr lang="de-DE" dirty="0"/>
            </a:br>
            <a:r>
              <a:rPr lang="de-DE" dirty="0"/>
              <a:t>Spiel-, Sport-, Ausrüstungsgegenstände</a:t>
            </a:r>
            <a:endParaRPr lang="de-DE" noProof="0" dirty="0"/>
          </a:p>
          <a:p>
            <a:pPr defTabSz="713231">
              <a:defRPr sz="2574"/>
            </a:pPr>
            <a:r>
              <a:rPr lang="de-DE" noProof="0" dirty="0"/>
              <a:t> </a:t>
            </a:r>
          </a:p>
        </p:txBody>
      </p:sp>
      <p:sp>
        <p:nvSpPr>
          <p:cNvPr id="9" name="Textfeld 8">
            <a:extLst>
              <a:ext uri="{FF2B5EF4-FFF2-40B4-BE49-F238E27FC236}">
                <a16:creationId xmlns:a16="http://schemas.microsoft.com/office/drawing/2014/main" id="{3E043DAA-C823-D167-6074-6EB03CAA6EBB}"/>
              </a:ext>
            </a:extLst>
          </p:cNvPr>
          <p:cNvSpPr txBox="1"/>
          <p:nvPr/>
        </p:nvSpPr>
        <p:spPr>
          <a:xfrm>
            <a:off x="329184" y="1153179"/>
            <a:ext cx="8449056" cy="20621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320 </a:t>
            </a:r>
            <a:r>
              <a:rPr lang="de-DE" sz="2000" b="1" dirty="0">
                <a:solidFill>
                  <a:srgbClr val="275E99"/>
                </a:solidFill>
              </a:rPr>
              <a:t>Laufsohlenständer</a:t>
            </a:r>
            <a:endParaRPr lang="de-DE" dirty="0">
              <a:solidFill>
                <a:schemeClr val="tx1"/>
              </a:solidFill>
            </a:endParaRPr>
          </a:p>
          <a:p>
            <a:pPr algn="just"/>
            <a:r>
              <a:rPr lang="de-DE" dirty="0">
                <a:solidFill>
                  <a:schemeClr val="tx1"/>
                </a:solidFill>
              </a:rPr>
              <a:t>	Neu hinzu und administrative Anpassung:</a:t>
            </a:r>
          </a:p>
          <a:p>
            <a:pPr algn="just"/>
            <a:r>
              <a:rPr lang="de-DE" b="1" dirty="0">
                <a:solidFill>
                  <a:srgbClr val="C00000"/>
                </a:solidFill>
              </a:rPr>
              <a:t>	</a:t>
            </a:r>
            <a:r>
              <a:rPr lang="de-DE" dirty="0">
                <a:solidFill>
                  <a:srgbClr val="C00000"/>
                </a:solidFill>
              </a:rPr>
              <a:t>Es dürfen nur Laufsohlenständer verwendet werden, die Platz für 	maximal acht Laufsohlen bieten und welche die folgenden Höchstmaße 	nicht überschreiten.</a:t>
            </a:r>
          </a:p>
          <a:p>
            <a:pPr algn="just"/>
            <a:r>
              <a:rPr lang="de-DE" dirty="0">
                <a:solidFill>
                  <a:srgbClr val="C00000"/>
                </a:solidFill>
              </a:rPr>
              <a:t>	Das Anbringen von jeglichem Beiwerk ist verboten</a:t>
            </a:r>
            <a:r>
              <a:rPr lang="de-DE" dirty="0">
                <a:solidFill>
                  <a:srgbClr val="00B050"/>
                </a:solidFill>
              </a:rPr>
              <a:t> und der 	Laufsohlenständer muss getragen werden.</a:t>
            </a:r>
            <a:endParaRPr lang="de-DE" b="1" dirty="0">
              <a:solidFill>
                <a:srgbClr val="00B050"/>
              </a:solidFill>
            </a:endParaRPr>
          </a:p>
        </p:txBody>
      </p:sp>
      <p:sp>
        <p:nvSpPr>
          <p:cNvPr id="4" name="Textfeld 3">
            <a:extLst>
              <a:ext uri="{FF2B5EF4-FFF2-40B4-BE49-F238E27FC236}">
                <a16:creationId xmlns:a16="http://schemas.microsoft.com/office/drawing/2014/main" id="{BD61976C-C0A2-D864-4766-4A69640DC062}"/>
              </a:ext>
            </a:extLst>
          </p:cNvPr>
          <p:cNvSpPr txBox="1"/>
          <p:nvPr/>
        </p:nvSpPr>
        <p:spPr>
          <a:xfrm>
            <a:off x="329184" y="3279395"/>
            <a:ext cx="8449056" cy="12926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321 </a:t>
            </a:r>
            <a:r>
              <a:rPr lang="de-DE" sz="2000" b="1" dirty="0">
                <a:solidFill>
                  <a:srgbClr val="275E99"/>
                </a:solidFill>
              </a:rPr>
              <a:t>Oberbekleidung</a:t>
            </a:r>
          </a:p>
          <a:p>
            <a:pPr algn="just"/>
            <a:r>
              <a:rPr lang="de-DE" sz="2000" b="1" dirty="0">
                <a:solidFill>
                  <a:srgbClr val="275E99"/>
                </a:solidFill>
              </a:rPr>
              <a:t>	</a:t>
            </a:r>
            <a:r>
              <a:rPr lang="de-DE" dirty="0">
                <a:solidFill>
                  <a:schemeClr val="tx1"/>
                </a:solidFill>
              </a:rPr>
              <a:t>Neu hinzu:</a:t>
            </a:r>
          </a:p>
          <a:p>
            <a:r>
              <a:rPr lang="de-DE" sz="2000" dirty="0">
                <a:solidFill>
                  <a:srgbClr val="00B050"/>
                </a:solidFill>
              </a:rPr>
              <a:t>	</a:t>
            </a:r>
            <a:r>
              <a:rPr lang="de-DE" dirty="0"/>
              <a:t>Die Oberkörperbekleidung der Spieler einer Mannschaft muss einheitlich 	sein </a:t>
            </a:r>
            <a:r>
              <a:rPr lang="de-DE" dirty="0">
                <a:solidFill>
                  <a:srgbClr val="00B050"/>
                </a:solidFill>
              </a:rPr>
              <a:t>(Kurz- und Langarm bei gleicher Farbe ist erlaubt). </a:t>
            </a:r>
            <a:endParaRPr lang="de-DE" sz="2000" dirty="0">
              <a:solidFill>
                <a:srgbClr val="00B050"/>
              </a:solidFill>
            </a:endParaRPr>
          </a:p>
        </p:txBody>
      </p:sp>
    </p:spTree>
    <p:extLst>
      <p:ext uri="{BB962C8B-B14F-4D97-AF65-F5344CB8AC3E}">
        <p14:creationId xmlns:p14="http://schemas.microsoft.com/office/powerpoint/2010/main" val="159638800"/>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C28BE-741A-EE8B-DB0E-94A2ADCED927}"/>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A2ADF2E5-1E84-DF5C-F474-98B3D1221B50}"/>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12</a:t>
            </a:fld>
            <a:endParaRPr dirty="0"/>
          </a:p>
        </p:txBody>
      </p:sp>
      <p:sp>
        <p:nvSpPr>
          <p:cNvPr id="32" name="Text">
            <a:extLst>
              <a:ext uri="{FF2B5EF4-FFF2-40B4-BE49-F238E27FC236}">
                <a16:creationId xmlns:a16="http://schemas.microsoft.com/office/drawing/2014/main" id="{6EAF9C4B-41F9-3540-7352-3902DAAC4C2F}"/>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6" name="Abschnitt 1…">
            <a:extLst>
              <a:ext uri="{FF2B5EF4-FFF2-40B4-BE49-F238E27FC236}">
                <a16:creationId xmlns:a16="http://schemas.microsoft.com/office/drawing/2014/main" id="{17FC2729-5CB7-28C0-EDE8-6635B804400D}"/>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Abschnitt 4</a:t>
            </a:r>
            <a:br>
              <a:rPr lang="de-DE" dirty="0"/>
            </a:br>
            <a:r>
              <a:rPr lang="de-DE" dirty="0"/>
              <a:t>MANNSCHAFTSSPIELE</a:t>
            </a:r>
            <a:endParaRPr lang="de-DE" noProof="0" dirty="0"/>
          </a:p>
          <a:p>
            <a:pPr defTabSz="713231">
              <a:defRPr sz="2574"/>
            </a:pPr>
            <a:r>
              <a:rPr lang="de-DE" noProof="0" dirty="0"/>
              <a:t> </a:t>
            </a:r>
          </a:p>
        </p:txBody>
      </p:sp>
      <p:sp>
        <p:nvSpPr>
          <p:cNvPr id="9" name="Textfeld 8">
            <a:extLst>
              <a:ext uri="{FF2B5EF4-FFF2-40B4-BE49-F238E27FC236}">
                <a16:creationId xmlns:a16="http://schemas.microsoft.com/office/drawing/2014/main" id="{BD797B6E-96CE-FDE6-80BC-3468904AE8A5}"/>
              </a:ext>
            </a:extLst>
          </p:cNvPr>
          <p:cNvSpPr txBox="1"/>
          <p:nvPr/>
        </p:nvSpPr>
        <p:spPr>
          <a:xfrm>
            <a:off x="329184" y="1153179"/>
            <a:ext cx="8449056" cy="21236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406 </a:t>
            </a:r>
            <a:r>
              <a:rPr lang="de-DE" sz="2000" b="1" dirty="0">
                <a:solidFill>
                  <a:srgbClr val="275E99"/>
                </a:solidFill>
              </a:rPr>
              <a:t>Mannschaftsführer</a:t>
            </a:r>
            <a:endParaRPr lang="de-DE" dirty="0">
              <a:solidFill>
                <a:schemeClr val="tx1"/>
              </a:solidFill>
            </a:endParaRPr>
          </a:p>
          <a:p>
            <a:pPr algn="just"/>
            <a:r>
              <a:rPr lang="de-DE" dirty="0">
                <a:solidFill>
                  <a:schemeClr val="tx1"/>
                </a:solidFill>
              </a:rPr>
              <a:t>	Entfernt:</a:t>
            </a:r>
          </a:p>
          <a:p>
            <a:pPr algn="just"/>
            <a:r>
              <a:rPr lang="de-DE" b="1" dirty="0">
                <a:solidFill>
                  <a:srgbClr val="C00000"/>
                </a:solidFill>
              </a:rPr>
              <a:t>	</a:t>
            </a:r>
            <a:r>
              <a:rPr lang="de-DE" dirty="0"/>
              <a:t>Der Mannschaftsführer bzw. Ersatzmannschaftsführer ist berechtigt, mit 	dem Schiedsrichter alle Fragen zu erörtern, die sich auf die 	Regelanwendung im Verlaufe des Spieles beziehen.</a:t>
            </a:r>
          </a:p>
          <a:p>
            <a:pPr marL="539750" indent="-539750"/>
            <a:r>
              <a:rPr lang="de-DE" sz="2000" dirty="0">
                <a:solidFill>
                  <a:srgbClr val="C00000"/>
                </a:solidFill>
              </a:rPr>
              <a:t>		</a:t>
            </a:r>
            <a:r>
              <a:rPr lang="de-DE" sz="2000" strike="sngStrike" dirty="0">
                <a:solidFill>
                  <a:srgbClr val="FF0000"/>
                </a:solidFill>
              </a:rPr>
              <a:t>Der Mannschaftsführer muss sich auf dem Spielfeld befinden und </a:t>
            </a:r>
            <a:r>
              <a:rPr lang="de-DE" sz="2000" dirty="0">
                <a:solidFill>
                  <a:srgbClr val="FF0000"/>
                </a:solidFill>
              </a:rPr>
              <a:t>	</a:t>
            </a:r>
            <a:r>
              <a:rPr lang="de-DE" sz="2000" strike="sngStrike" dirty="0">
                <a:solidFill>
                  <a:srgbClr val="FF0000"/>
                </a:solidFill>
              </a:rPr>
              <a:t>die ihm zugedachte Kennzeichnung sichtbar</a:t>
            </a:r>
            <a:r>
              <a:rPr lang="de-DE" sz="2000" b="1" strike="sngStrike" dirty="0">
                <a:solidFill>
                  <a:srgbClr val="FF0000"/>
                </a:solidFill>
              </a:rPr>
              <a:t> </a:t>
            </a:r>
            <a:r>
              <a:rPr lang="de-DE" sz="2000" strike="sngStrike" dirty="0">
                <a:solidFill>
                  <a:srgbClr val="FF0000"/>
                </a:solidFill>
              </a:rPr>
              <a:t>tragen.</a:t>
            </a:r>
          </a:p>
        </p:txBody>
      </p:sp>
      <p:sp>
        <p:nvSpPr>
          <p:cNvPr id="4" name="Textfeld 3">
            <a:extLst>
              <a:ext uri="{FF2B5EF4-FFF2-40B4-BE49-F238E27FC236}">
                <a16:creationId xmlns:a16="http://schemas.microsoft.com/office/drawing/2014/main" id="{5954415C-61A3-BA81-4740-3EE91F274705}"/>
              </a:ext>
            </a:extLst>
          </p:cNvPr>
          <p:cNvSpPr txBox="1"/>
          <p:nvPr/>
        </p:nvSpPr>
        <p:spPr>
          <a:xfrm>
            <a:off x="329184" y="3329451"/>
            <a:ext cx="8449056" cy="184665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407 </a:t>
            </a:r>
            <a:r>
              <a:rPr lang="de-DE" sz="2000" b="1" dirty="0">
                <a:solidFill>
                  <a:srgbClr val="275E99"/>
                </a:solidFill>
              </a:rPr>
              <a:t>Auswechselspieler</a:t>
            </a:r>
          </a:p>
          <a:p>
            <a:pPr algn="just"/>
            <a:r>
              <a:rPr lang="de-DE" sz="2000" b="1" dirty="0">
                <a:solidFill>
                  <a:srgbClr val="275E99"/>
                </a:solidFill>
              </a:rPr>
              <a:t>	</a:t>
            </a:r>
            <a:r>
              <a:rPr lang="de-DE" dirty="0">
                <a:solidFill>
                  <a:schemeClr val="tx1"/>
                </a:solidFill>
              </a:rPr>
              <a:t>Neu hinzu:</a:t>
            </a:r>
          </a:p>
          <a:p>
            <a:pPr algn="just"/>
            <a:r>
              <a:rPr lang="de-DE" sz="2000" dirty="0">
                <a:solidFill>
                  <a:srgbClr val="00B050"/>
                </a:solidFill>
              </a:rPr>
              <a:t>	</a:t>
            </a:r>
            <a:r>
              <a:rPr lang="de-DE" dirty="0"/>
              <a:t>Der Auswechselspieler darf nach jedem Spiel und für eine beliebige 	Anzahl von Spielen in die Mannschaft gewechselt werden. Sein Einsatz 	erfolgt nach Vorlage des Spielerpasses </a:t>
            </a:r>
            <a:r>
              <a:rPr lang="de-DE" dirty="0">
                <a:solidFill>
                  <a:srgbClr val="00B050"/>
                </a:solidFill>
              </a:rPr>
              <a:t>und Anmeldung</a:t>
            </a:r>
            <a:r>
              <a:rPr lang="de-DE" dirty="0"/>
              <a:t> beim 	Schiedsrichter. </a:t>
            </a:r>
            <a:endParaRPr lang="de-DE" sz="2000" dirty="0">
              <a:solidFill>
                <a:srgbClr val="00B050"/>
              </a:solidFill>
            </a:endParaRPr>
          </a:p>
        </p:txBody>
      </p:sp>
    </p:spTree>
    <p:extLst>
      <p:ext uri="{BB962C8B-B14F-4D97-AF65-F5344CB8AC3E}">
        <p14:creationId xmlns:p14="http://schemas.microsoft.com/office/powerpoint/2010/main" val="2907451439"/>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5E9104-CE6C-38C5-4ADE-2CD20AF3BD02}"/>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B6916722-7441-D47D-6DC8-1895315449BA}"/>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13</a:t>
            </a:fld>
            <a:endParaRPr dirty="0"/>
          </a:p>
        </p:txBody>
      </p:sp>
      <p:sp>
        <p:nvSpPr>
          <p:cNvPr id="32" name="Text">
            <a:extLst>
              <a:ext uri="{FF2B5EF4-FFF2-40B4-BE49-F238E27FC236}">
                <a16:creationId xmlns:a16="http://schemas.microsoft.com/office/drawing/2014/main" id="{D6972291-D995-5802-BC5C-21E042F67800}"/>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6" name="Abschnitt 1…">
            <a:extLst>
              <a:ext uri="{FF2B5EF4-FFF2-40B4-BE49-F238E27FC236}">
                <a16:creationId xmlns:a16="http://schemas.microsoft.com/office/drawing/2014/main" id="{B6C68569-ECDB-8D1A-8C52-ABC476CB25F3}"/>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Abschnitt 4</a:t>
            </a:r>
            <a:br>
              <a:rPr lang="de-DE" dirty="0"/>
            </a:br>
            <a:r>
              <a:rPr lang="de-DE" dirty="0"/>
              <a:t>MANNSCHAFTSSPIELE</a:t>
            </a:r>
            <a:endParaRPr lang="de-DE" noProof="0" dirty="0"/>
          </a:p>
          <a:p>
            <a:pPr defTabSz="713231">
              <a:defRPr sz="2574"/>
            </a:pPr>
            <a:r>
              <a:rPr lang="de-DE" noProof="0" dirty="0"/>
              <a:t> </a:t>
            </a:r>
          </a:p>
        </p:txBody>
      </p:sp>
      <p:sp>
        <p:nvSpPr>
          <p:cNvPr id="9" name="Textfeld 8">
            <a:extLst>
              <a:ext uri="{FF2B5EF4-FFF2-40B4-BE49-F238E27FC236}">
                <a16:creationId xmlns:a16="http://schemas.microsoft.com/office/drawing/2014/main" id="{BA99DFB1-93CE-BAC0-3E50-E4EB00B4D8A7}"/>
              </a:ext>
            </a:extLst>
          </p:cNvPr>
          <p:cNvSpPr txBox="1"/>
          <p:nvPr/>
        </p:nvSpPr>
        <p:spPr>
          <a:xfrm>
            <a:off x="329184" y="1153179"/>
            <a:ext cx="8449056" cy="51090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411 </a:t>
            </a:r>
            <a:r>
              <a:rPr lang="de-DE" sz="2000" b="1" dirty="0">
                <a:solidFill>
                  <a:srgbClr val="275E99"/>
                </a:solidFill>
              </a:rPr>
              <a:t>Anzahl der Kehren</a:t>
            </a:r>
            <a:endParaRPr lang="de-DE" dirty="0">
              <a:solidFill>
                <a:schemeClr val="tx1"/>
              </a:solidFill>
            </a:endParaRPr>
          </a:p>
          <a:p>
            <a:pPr algn="just"/>
            <a:r>
              <a:rPr lang="de-DE" dirty="0">
                <a:solidFill>
                  <a:schemeClr val="tx1"/>
                </a:solidFill>
              </a:rPr>
              <a:t>	Neu hinzu:</a:t>
            </a:r>
          </a:p>
          <a:p>
            <a:pPr algn="just"/>
            <a:r>
              <a:rPr lang="de-DE" b="1" dirty="0">
                <a:solidFill>
                  <a:srgbClr val="C00000"/>
                </a:solidFill>
              </a:rPr>
              <a:t>	</a:t>
            </a:r>
            <a:r>
              <a:rPr lang="de-DE" b="1" dirty="0">
                <a:solidFill>
                  <a:srgbClr val="00B050"/>
                </a:solidFill>
              </a:rPr>
              <a:t>Anzahl der Kehren</a:t>
            </a:r>
          </a:p>
          <a:p>
            <a:pPr algn="just"/>
            <a:r>
              <a:rPr lang="de-DE" dirty="0">
                <a:solidFill>
                  <a:srgbClr val="00B050"/>
                </a:solidFill>
              </a:rPr>
              <a:t>	Diese Regel bestimmt verbindlich die Anzahl der in offiziellen 	Wettbewerben des Eisstocksports auszutragenden Kehren.</a:t>
            </a:r>
            <a:endParaRPr lang="de-DE" b="1" dirty="0">
              <a:solidFill>
                <a:srgbClr val="00B050"/>
              </a:solidFill>
            </a:endParaRPr>
          </a:p>
          <a:p>
            <a:pPr algn="just"/>
            <a:r>
              <a:rPr lang="de-DE" dirty="0">
                <a:solidFill>
                  <a:srgbClr val="00B050"/>
                </a:solidFill>
              </a:rPr>
              <a:t>	Eine Vermischung folgender Formate innerhalb eines Wettbewerbs ist 	unzulässig.</a:t>
            </a:r>
            <a:endParaRPr lang="de-DE" b="1" dirty="0">
              <a:solidFill>
                <a:srgbClr val="00B050"/>
              </a:solidFill>
            </a:endParaRPr>
          </a:p>
          <a:p>
            <a:pPr algn="just"/>
            <a:r>
              <a:rPr lang="de-DE" b="1" dirty="0">
                <a:solidFill>
                  <a:srgbClr val="00B050"/>
                </a:solidFill>
              </a:rPr>
              <a:t>	Standardformat:	(6 Kehren)</a:t>
            </a:r>
          </a:p>
          <a:p>
            <a:r>
              <a:rPr lang="de-DE" dirty="0">
                <a:solidFill>
                  <a:srgbClr val="00B050"/>
                </a:solidFill>
              </a:rPr>
              <a:t>	Das Standardformat ist bei sämtlichen offiziellen nationalen 	Wettbewerben zu bevorzugen. </a:t>
            </a:r>
            <a:endParaRPr lang="de-DE" b="1" dirty="0">
              <a:solidFill>
                <a:srgbClr val="00B050"/>
              </a:solidFill>
            </a:endParaRPr>
          </a:p>
          <a:p>
            <a:pPr algn="just"/>
            <a:r>
              <a:rPr lang="de-DE" b="1" dirty="0">
                <a:solidFill>
                  <a:srgbClr val="00B050"/>
                </a:solidFill>
              </a:rPr>
              <a:t>	Kurzformat:	(4 Kehren)</a:t>
            </a:r>
          </a:p>
          <a:p>
            <a:pPr algn="just"/>
            <a:r>
              <a:rPr lang="de-DE" dirty="0">
                <a:solidFill>
                  <a:srgbClr val="00B050"/>
                </a:solidFill>
              </a:rPr>
              <a:t>	Das Kurzformat ist ausschließlich zulässig für:</a:t>
            </a:r>
            <a:endParaRPr lang="de-DE" b="1" dirty="0">
              <a:solidFill>
                <a:srgbClr val="00B050"/>
              </a:solidFill>
            </a:endParaRPr>
          </a:p>
          <a:p>
            <a:r>
              <a:rPr lang="de-DE" dirty="0">
                <a:solidFill>
                  <a:srgbClr val="00B050"/>
                </a:solidFill>
              </a:rPr>
              <a:t>	Jugendwettbewerbe, Breitensportveranstaltungen, Präsentationswett-	bewerbe sowie Wettbewerbe mit hoher Spielanzahl oder 	eingeschränkten	zeitlichen Ressourcen.</a:t>
            </a:r>
            <a:endParaRPr lang="de-DE" b="1" dirty="0">
              <a:solidFill>
                <a:srgbClr val="00B050"/>
              </a:solidFill>
            </a:endParaRPr>
          </a:p>
          <a:p>
            <a:pPr algn="just"/>
            <a:r>
              <a:rPr lang="de-DE" b="1" dirty="0">
                <a:solidFill>
                  <a:srgbClr val="00B050"/>
                </a:solidFill>
              </a:rPr>
              <a:t>	Langformat:	(8, 10 oder 12 Kehren)</a:t>
            </a:r>
          </a:p>
          <a:p>
            <a:pPr algn="just"/>
            <a:r>
              <a:rPr lang="de-DE" dirty="0">
                <a:solidFill>
                  <a:srgbClr val="00B050"/>
                </a:solidFill>
              </a:rPr>
              <a:t>	Das Langformat ist ausschließlich für Wettbewerbe und Titelkämpfe auf 	höchstem sportlichem Niveau zulässig. </a:t>
            </a:r>
            <a:endParaRPr lang="de-DE" b="1" dirty="0">
              <a:solidFill>
                <a:srgbClr val="00B050"/>
              </a:solidFill>
            </a:endParaRPr>
          </a:p>
        </p:txBody>
      </p:sp>
    </p:spTree>
    <p:extLst>
      <p:ext uri="{BB962C8B-B14F-4D97-AF65-F5344CB8AC3E}">
        <p14:creationId xmlns:p14="http://schemas.microsoft.com/office/powerpoint/2010/main" val="3247289499"/>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A34CE-60E3-9969-7058-92852EF2E27C}"/>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C27C7A25-74EE-F346-AF30-2EB2683A4D02}"/>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14</a:t>
            </a:fld>
            <a:endParaRPr dirty="0"/>
          </a:p>
        </p:txBody>
      </p:sp>
      <p:sp>
        <p:nvSpPr>
          <p:cNvPr id="32" name="Text">
            <a:extLst>
              <a:ext uri="{FF2B5EF4-FFF2-40B4-BE49-F238E27FC236}">
                <a16:creationId xmlns:a16="http://schemas.microsoft.com/office/drawing/2014/main" id="{FCA80077-F2AF-6A52-4A8C-B7AC822EB99D}"/>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6" name="Abschnitt 1…">
            <a:extLst>
              <a:ext uri="{FF2B5EF4-FFF2-40B4-BE49-F238E27FC236}">
                <a16:creationId xmlns:a16="http://schemas.microsoft.com/office/drawing/2014/main" id="{1FA1EEBE-4966-2629-9C06-AD8CB074708F}"/>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Abschnitt 4</a:t>
            </a:r>
            <a:br>
              <a:rPr lang="de-DE" dirty="0"/>
            </a:br>
            <a:r>
              <a:rPr lang="de-DE" dirty="0"/>
              <a:t>MANNSCHAFTSSPIELE</a:t>
            </a:r>
            <a:endParaRPr lang="de-DE" noProof="0" dirty="0"/>
          </a:p>
          <a:p>
            <a:pPr defTabSz="713231">
              <a:defRPr sz="2574"/>
            </a:pPr>
            <a:r>
              <a:rPr lang="de-DE" noProof="0" dirty="0"/>
              <a:t> </a:t>
            </a:r>
          </a:p>
        </p:txBody>
      </p:sp>
      <p:sp>
        <p:nvSpPr>
          <p:cNvPr id="9" name="Textfeld 8">
            <a:extLst>
              <a:ext uri="{FF2B5EF4-FFF2-40B4-BE49-F238E27FC236}">
                <a16:creationId xmlns:a16="http://schemas.microsoft.com/office/drawing/2014/main" id="{8E8AD10C-5056-E063-4BEB-356C9671342B}"/>
              </a:ext>
            </a:extLst>
          </p:cNvPr>
          <p:cNvSpPr txBox="1"/>
          <p:nvPr/>
        </p:nvSpPr>
        <p:spPr>
          <a:xfrm>
            <a:off x="329184" y="1154828"/>
            <a:ext cx="8449056" cy="178510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411 </a:t>
            </a:r>
            <a:r>
              <a:rPr lang="de-DE" sz="2000" b="1" dirty="0">
                <a:solidFill>
                  <a:srgbClr val="275E99"/>
                </a:solidFill>
              </a:rPr>
              <a:t>Anzahl der Kehren </a:t>
            </a:r>
            <a:r>
              <a:rPr lang="de-DE" sz="2000" b="1" dirty="0">
                <a:solidFill>
                  <a:schemeClr val="tx1"/>
                </a:solidFill>
              </a:rPr>
              <a:t>-</a:t>
            </a:r>
            <a:r>
              <a:rPr lang="de-DE" sz="2000" b="1" dirty="0">
                <a:solidFill>
                  <a:srgbClr val="275E99"/>
                </a:solidFill>
              </a:rPr>
              <a:t> </a:t>
            </a:r>
            <a:r>
              <a:rPr lang="de-DE" b="1" dirty="0">
                <a:solidFill>
                  <a:schemeClr val="tx1"/>
                </a:solidFill>
              </a:rPr>
              <a:t>Fortsetzung </a:t>
            </a:r>
            <a:endParaRPr lang="de-DE" dirty="0">
              <a:solidFill>
                <a:schemeClr val="tx1"/>
              </a:solidFill>
            </a:endParaRPr>
          </a:p>
          <a:p>
            <a:pPr algn="just"/>
            <a:r>
              <a:rPr lang="de-DE" dirty="0">
                <a:solidFill>
                  <a:schemeClr val="tx1"/>
                </a:solidFill>
              </a:rPr>
              <a:t>	Neu hinzu:</a:t>
            </a:r>
          </a:p>
          <a:p>
            <a:pPr algn="just"/>
            <a:r>
              <a:rPr lang="de-DE" b="1" dirty="0">
                <a:solidFill>
                  <a:srgbClr val="C00000"/>
                </a:solidFill>
              </a:rPr>
              <a:t>	</a:t>
            </a:r>
            <a:r>
              <a:rPr lang="de-DE" dirty="0">
                <a:solidFill>
                  <a:srgbClr val="00B050"/>
                </a:solidFill>
              </a:rPr>
              <a:t>Die Auswahl wird vor Beginn des Wettbewerbs verbindlich festgelegt. 	Nach Wettbewerbsstart sind Änderungen ausgeschlossen. Jegliche 	Abweichung von der getroffenen Auswahl stellt einen Verstoß gegen die 	Wettbewerbsrichtlinien dar. </a:t>
            </a:r>
            <a:endParaRPr lang="de-DE" b="1" dirty="0">
              <a:solidFill>
                <a:srgbClr val="00B050"/>
              </a:solidFill>
            </a:endParaRPr>
          </a:p>
        </p:txBody>
      </p:sp>
      <p:sp>
        <p:nvSpPr>
          <p:cNvPr id="2" name="Textfeld 1">
            <a:extLst>
              <a:ext uri="{FF2B5EF4-FFF2-40B4-BE49-F238E27FC236}">
                <a16:creationId xmlns:a16="http://schemas.microsoft.com/office/drawing/2014/main" id="{882D41D9-EF07-9655-1E81-4E7E4354CFFD}"/>
              </a:ext>
            </a:extLst>
          </p:cNvPr>
          <p:cNvSpPr txBox="1"/>
          <p:nvPr/>
        </p:nvSpPr>
        <p:spPr>
          <a:xfrm>
            <a:off x="329184" y="3000267"/>
            <a:ext cx="8449056" cy="178510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422 </a:t>
            </a:r>
            <a:r>
              <a:rPr lang="de-DE" sz="2000" b="1" dirty="0">
                <a:solidFill>
                  <a:srgbClr val="275E99"/>
                </a:solidFill>
              </a:rPr>
              <a:t>Reihenfolge der Versuche</a:t>
            </a:r>
            <a:endParaRPr lang="de-DE" dirty="0">
              <a:solidFill>
                <a:schemeClr val="tx1"/>
              </a:solidFill>
            </a:endParaRPr>
          </a:p>
          <a:p>
            <a:pPr algn="just"/>
            <a:r>
              <a:rPr lang="de-DE" dirty="0">
                <a:solidFill>
                  <a:schemeClr val="tx1"/>
                </a:solidFill>
              </a:rPr>
              <a:t>	Neu hinzu: </a:t>
            </a:r>
            <a:r>
              <a:rPr lang="de-DE" sz="1100" dirty="0">
                <a:solidFill>
                  <a:srgbClr val="C00000"/>
                </a:solidFill>
              </a:rPr>
              <a:t>(Anpassung zur IER 411)</a:t>
            </a:r>
            <a:endParaRPr lang="de-DE" sz="3200" dirty="0">
              <a:solidFill>
                <a:schemeClr val="tx1"/>
              </a:solidFill>
            </a:endParaRPr>
          </a:p>
          <a:p>
            <a:pPr algn="just"/>
            <a:r>
              <a:rPr lang="de-DE" b="1" dirty="0">
                <a:solidFill>
                  <a:srgbClr val="C00000"/>
                </a:solidFill>
              </a:rPr>
              <a:t>	</a:t>
            </a:r>
            <a:r>
              <a:rPr lang="de-DE" dirty="0"/>
              <a:t>Die nach dem Spielplan bestimmte Mannschaft, welche die 1. Kehre 	angespielt hat, </a:t>
            </a:r>
            <a:r>
              <a:rPr lang="de-DE" dirty="0">
                <a:solidFill>
                  <a:srgbClr val="00B050"/>
                </a:solidFill>
              </a:rPr>
              <a:t>spielt in der Folge alle ungeraden Kehren an. Die zweite 	an diesem Spiel beteiligte Mannschaft spielt demnach die 2. und in 	Folge alle geraden Kehren an. </a:t>
            </a:r>
            <a:endParaRPr lang="de-DE" b="1" dirty="0">
              <a:solidFill>
                <a:srgbClr val="00B050"/>
              </a:solidFill>
            </a:endParaRPr>
          </a:p>
        </p:txBody>
      </p:sp>
    </p:spTree>
    <p:extLst>
      <p:ext uri="{BB962C8B-B14F-4D97-AF65-F5344CB8AC3E}">
        <p14:creationId xmlns:p14="http://schemas.microsoft.com/office/powerpoint/2010/main" val="4028613515"/>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DF4428-C1AE-6B15-D73C-E0F209F4FC66}"/>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16954968-C14F-C50F-82B5-734DAC966912}"/>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15</a:t>
            </a:fld>
            <a:endParaRPr dirty="0"/>
          </a:p>
        </p:txBody>
      </p:sp>
      <p:sp>
        <p:nvSpPr>
          <p:cNvPr id="32" name="Text">
            <a:extLst>
              <a:ext uri="{FF2B5EF4-FFF2-40B4-BE49-F238E27FC236}">
                <a16:creationId xmlns:a16="http://schemas.microsoft.com/office/drawing/2014/main" id="{A7798C96-41F3-903D-36D5-F979E540972D}"/>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6" name="Abschnitt 1…">
            <a:extLst>
              <a:ext uri="{FF2B5EF4-FFF2-40B4-BE49-F238E27FC236}">
                <a16:creationId xmlns:a16="http://schemas.microsoft.com/office/drawing/2014/main" id="{7DDB780F-E3D1-EC92-5EDE-9DA5DD017E6A}"/>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Abschnitt 4</a:t>
            </a:r>
            <a:br>
              <a:rPr lang="de-DE" dirty="0"/>
            </a:br>
            <a:r>
              <a:rPr lang="de-DE" dirty="0"/>
              <a:t>MANNSCHAFTSSPIELE</a:t>
            </a:r>
            <a:endParaRPr lang="de-DE" noProof="0" dirty="0"/>
          </a:p>
          <a:p>
            <a:pPr defTabSz="713231">
              <a:defRPr sz="2574"/>
            </a:pPr>
            <a:r>
              <a:rPr lang="de-DE" noProof="0" dirty="0"/>
              <a:t> </a:t>
            </a:r>
          </a:p>
        </p:txBody>
      </p:sp>
      <p:sp>
        <p:nvSpPr>
          <p:cNvPr id="9" name="Textfeld 8">
            <a:extLst>
              <a:ext uri="{FF2B5EF4-FFF2-40B4-BE49-F238E27FC236}">
                <a16:creationId xmlns:a16="http://schemas.microsoft.com/office/drawing/2014/main" id="{20C13664-AF3D-4B0F-CABF-A190DFB0C3E9}"/>
              </a:ext>
            </a:extLst>
          </p:cNvPr>
          <p:cNvSpPr txBox="1"/>
          <p:nvPr/>
        </p:nvSpPr>
        <p:spPr>
          <a:xfrm>
            <a:off x="329184" y="1154889"/>
            <a:ext cx="8449056" cy="2339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430 </a:t>
            </a:r>
            <a:r>
              <a:rPr lang="de-DE" sz="2000" b="1" dirty="0">
                <a:solidFill>
                  <a:srgbClr val="275E99"/>
                </a:solidFill>
              </a:rPr>
              <a:t>Lageveränderung von Stöcken und Daube</a:t>
            </a:r>
            <a:endParaRPr lang="de-DE" dirty="0">
              <a:solidFill>
                <a:schemeClr val="tx1"/>
              </a:solidFill>
            </a:endParaRPr>
          </a:p>
          <a:p>
            <a:pPr algn="just"/>
            <a:r>
              <a:rPr lang="de-DE" dirty="0">
                <a:solidFill>
                  <a:schemeClr val="tx1"/>
                </a:solidFill>
              </a:rPr>
              <a:t>	Neu hinzu:</a:t>
            </a:r>
          </a:p>
          <a:p>
            <a:pPr marL="539750" indent="-539750" algn="just"/>
            <a:r>
              <a:rPr lang="de-DE" b="1" dirty="0">
                <a:solidFill>
                  <a:srgbClr val="C00000"/>
                </a:solidFill>
              </a:rPr>
              <a:t>	</a:t>
            </a:r>
            <a:r>
              <a:rPr lang="de-DE" dirty="0"/>
              <a:t> 	Werden </a:t>
            </a:r>
            <a:r>
              <a:rPr lang="de-DE" b="1" dirty="0"/>
              <a:t>beim Messen</a:t>
            </a:r>
            <a:r>
              <a:rPr lang="de-DE" dirty="0"/>
              <a:t> ein Stock oder die Daube durch einen Spielführer 	in ihrer Stellung oder Lage verändert, so werden die vorher als zählend 	festgestellten Stöcke gewertet. Der Spielführer, der die Veränderung 	verursacht hat, verliert jeden weiteren Messvergleich. Der Stock oder die 	Daube werden in ihre ursprüngliche Situation gebracht.</a:t>
            </a:r>
          </a:p>
          <a:p>
            <a:pPr marL="539750" indent="-539750" algn="just"/>
            <a:r>
              <a:rPr lang="de-DE" dirty="0"/>
              <a:t>		</a:t>
            </a:r>
            <a:r>
              <a:rPr lang="de-DE" dirty="0">
                <a:solidFill>
                  <a:srgbClr val="00B050"/>
                </a:solidFill>
              </a:rPr>
              <a:t>Das Hochheben eines Stockes gilt als Lageveränderung</a:t>
            </a:r>
            <a:endParaRPr lang="de-DE" b="1" dirty="0">
              <a:solidFill>
                <a:srgbClr val="00B050"/>
              </a:solidFill>
            </a:endParaRPr>
          </a:p>
        </p:txBody>
      </p:sp>
      <p:sp>
        <p:nvSpPr>
          <p:cNvPr id="2" name="Textfeld 1">
            <a:extLst>
              <a:ext uri="{FF2B5EF4-FFF2-40B4-BE49-F238E27FC236}">
                <a16:creationId xmlns:a16="http://schemas.microsoft.com/office/drawing/2014/main" id="{C250ABFC-FD3D-0282-D678-2BD5C9DAE9FE}"/>
              </a:ext>
            </a:extLst>
          </p:cNvPr>
          <p:cNvSpPr txBox="1"/>
          <p:nvPr/>
        </p:nvSpPr>
        <p:spPr>
          <a:xfrm>
            <a:off x="347472" y="3567132"/>
            <a:ext cx="8449056" cy="26160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431 </a:t>
            </a:r>
            <a:r>
              <a:rPr lang="de-DE" b="1" dirty="0">
                <a:solidFill>
                  <a:srgbClr val="275E99"/>
                </a:solidFill>
              </a:rPr>
              <a:t>Lageveränderung von Stöcken und Daube</a:t>
            </a:r>
            <a:endParaRPr lang="de-DE" dirty="0">
              <a:solidFill>
                <a:schemeClr val="tx1"/>
              </a:solidFill>
            </a:endParaRPr>
          </a:p>
          <a:p>
            <a:pPr algn="just"/>
            <a:r>
              <a:rPr lang="de-DE" dirty="0">
                <a:solidFill>
                  <a:schemeClr val="tx1"/>
                </a:solidFill>
              </a:rPr>
              <a:t>	Neu hinzu:</a:t>
            </a:r>
            <a:endParaRPr lang="de-DE" b="1" dirty="0">
              <a:solidFill>
                <a:srgbClr val="C00000"/>
              </a:solidFill>
            </a:endParaRPr>
          </a:p>
          <a:p>
            <a:pPr algn="just"/>
            <a:r>
              <a:rPr lang="de-DE" i="1" dirty="0"/>
              <a:t>	Hinweis: Bei eindeutig das Ziel verfehlendem Versuch muss dieser nicht 	wiederholt werden.</a:t>
            </a:r>
            <a:endParaRPr lang="de-DE" b="1" dirty="0"/>
          </a:p>
          <a:p>
            <a:pPr algn="just"/>
            <a:r>
              <a:rPr lang="de-DE" i="1" dirty="0"/>
              <a:t>	Alle zu wiederholenden Versuche müssen mit dem vorher benutzten 	Stock (gleicher Stockkörper, gleiche Laufsohle, gleicher Stiel) 	durchgeführt werden.</a:t>
            </a:r>
            <a:endParaRPr lang="de-DE" b="1" dirty="0"/>
          </a:p>
          <a:p>
            <a:pPr algn="just"/>
            <a:r>
              <a:rPr lang="de-DE" i="1" dirty="0"/>
              <a:t>	</a:t>
            </a:r>
            <a:r>
              <a:rPr lang="de-DE" i="1" dirty="0">
                <a:solidFill>
                  <a:srgbClr val="00B050"/>
                </a:solidFill>
              </a:rPr>
              <a:t>Kann das ursprüngliche Bild (Lage der Stöcke und Daube) nicht 	wiederhergestellt werden, so ist die Kehre zu wiederholen.</a:t>
            </a:r>
            <a:endParaRPr lang="de-DE" b="1" dirty="0">
              <a:solidFill>
                <a:srgbClr val="00B050"/>
              </a:solidFill>
            </a:endParaRPr>
          </a:p>
        </p:txBody>
      </p:sp>
    </p:spTree>
    <p:extLst>
      <p:ext uri="{BB962C8B-B14F-4D97-AF65-F5344CB8AC3E}">
        <p14:creationId xmlns:p14="http://schemas.microsoft.com/office/powerpoint/2010/main" val="612383579"/>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736A85-DD70-9BFB-EB31-428F11584148}"/>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C4E25264-553C-CE4E-1C39-A87A55FCA703}"/>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16</a:t>
            </a:fld>
            <a:endParaRPr dirty="0"/>
          </a:p>
        </p:txBody>
      </p:sp>
      <p:sp>
        <p:nvSpPr>
          <p:cNvPr id="32" name="Text">
            <a:extLst>
              <a:ext uri="{FF2B5EF4-FFF2-40B4-BE49-F238E27FC236}">
                <a16:creationId xmlns:a16="http://schemas.microsoft.com/office/drawing/2014/main" id="{FE29D338-2BA7-64B6-C8A7-18160DB43AEC}"/>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6" name="Abschnitt 1…">
            <a:extLst>
              <a:ext uri="{FF2B5EF4-FFF2-40B4-BE49-F238E27FC236}">
                <a16:creationId xmlns:a16="http://schemas.microsoft.com/office/drawing/2014/main" id="{02066106-0DC1-85A9-7282-CE062591FA99}"/>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Abschnitt 4</a:t>
            </a:r>
            <a:br>
              <a:rPr lang="de-DE" dirty="0"/>
            </a:br>
            <a:r>
              <a:rPr lang="de-DE" dirty="0"/>
              <a:t>MANNSCHAFTSSPIELE</a:t>
            </a:r>
            <a:endParaRPr lang="de-DE" noProof="0" dirty="0"/>
          </a:p>
          <a:p>
            <a:pPr defTabSz="713231">
              <a:defRPr sz="2574"/>
            </a:pPr>
            <a:r>
              <a:rPr lang="de-DE" noProof="0" dirty="0"/>
              <a:t> </a:t>
            </a:r>
          </a:p>
        </p:txBody>
      </p:sp>
      <p:sp>
        <p:nvSpPr>
          <p:cNvPr id="9" name="Textfeld 8">
            <a:extLst>
              <a:ext uri="{FF2B5EF4-FFF2-40B4-BE49-F238E27FC236}">
                <a16:creationId xmlns:a16="http://schemas.microsoft.com/office/drawing/2014/main" id="{939C48B4-8120-608C-F013-BB0BE1B40ED5}"/>
              </a:ext>
            </a:extLst>
          </p:cNvPr>
          <p:cNvSpPr txBox="1"/>
          <p:nvPr/>
        </p:nvSpPr>
        <p:spPr>
          <a:xfrm>
            <a:off x="329184" y="1154889"/>
            <a:ext cx="8449056" cy="2339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443 </a:t>
            </a:r>
            <a:r>
              <a:rPr lang="de-DE" sz="2000" b="1" dirty="0">
                <a:solidFill>
                  <a:srgbClr val="275E99"/>
                </a:solidFill>
              </a:rPr>
              <a:t>Verhalten der Spieler</a:t>
            </a:r>
            <a:endParaRPr lang="de-DE" dirty="0">
              <a:solidFill>
                <a:schemeClr val="tx1"/>
              </a:solidFill>
            </a:endParaRPr>
          </a:p>
          <a:p>
            <a:pPr algn="just"/>
            <a:r>
              <a:rPr lang="de-DE" dirty="0">
                <a:solidFill>
                  <a:schemeClr val="tx1"/>
                </a:solidFill>
              </a:rPr>
              <a:t>	Neu hinzu:</a:t>
            </a:r>
          </a:p>
          <a:p>
            <a:pPr marL="539750" indent="-539750" algn="just"/>
            <a:r>
              <a:rPr lang="de-DE" b="1" dirty="0">
                <a:solidFill>
                  <a:srgbClr val="C00000"/>
                </a:solidFill>
              </a:rPr>
              <a:t>	</a:t>
            </a:r>
            <a:r>
              <a:rPr lang="de-DE" dirty="0"/>
              <a:t> 	Die Spieler und ihre Sportgeräte müssen sich hinter dem Abspielfeld auf 	derjenigen Seite der Bahn aufhalten, die der Bahn des vorangegangenen 	Spieles näher liegt. </a:t>
            </a:r>
            <a:r>
              <a:rPr lang="de-DE" b="1" dirty="0">
                <a:solidFill>
                  <a:srgbClr val="00B050"/>
                </a:solidFill>
              </a:rPr>
              <a:t>Nur</a:t>
            </a:r>
            <a:r>
              <a:rPr lang="de-DE" dirty="0"/>
              <a:t> bei Platzmangel hinter dem Abspielfeld dürfen 	sich die Spieler zwischen den Abspielfeldern, weitestens bis zur vorderen 	Begrenzungslinie des Abspielfeldes aufhalten und erst nach Beendigung 	der Kehre zum Zielfeld gehen. </a:t>
            </a:r>
            <a:endParaRPr lang="de-DE" b="1" dirty="0">
              <a:solidFill>
                <a:srgbClr val="00B050"/>
              </a:solidFill>
            </a:endParaRPr>
          </a:p>
        </p:txBody>
      </p:sp>
      <p:sp>
        <p:nvSpPr>
          <p:cNvPr id="2" name="Textfeld 1">
            <a:extLst>
              <a:ext uri="{FF2B5EF4-FFF2-40B4-BE49-F238E27FC236}">
                <a16:creationId xmlns:a16="http://schemas.microsoft.com/office/drawing/2014/main" id="{5FB5EC88-A152-E7E0-E6D6-8AA74320B2C5}"/>
              </a:ext>
            </a:extLst>
          </p:cNvPr>
          <p:cNvSpPr txBox="1"/>
          <p:nvPr/>
        </p:nvSpPr>
        <p:spPr>
          <a:xfrm>
            <a:off x="347472" y="3547676"/>
            <a:ext cx="8449056" cy="28930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445 </a:t>
            </a:r>
            <a:r>
              <a:rPr lang="de-DE" b="1" dirty="0">
                <a:solidFill>
                  <a:srgbClr val="275E99"/>
                </a:solidFill>
              </a:rPr>
              <a:t>Verhalten der Spieler</a:t>
            </a:r>
            <a:endParaRPr lang="de-DE" dirty="0">
              <a:solidFill>
                <a:schemeClr val="tx1"/>
              </a:solidFill>
            </a:endParaRPr>
          </a:p>
          <a:p>
            <a:pPr algn="just"/>
            <a:r>
              <a:rPr lang="de-DE" dirty="0">
                <a:solidFill>
                  <a:schemeClr val="tx1"/>
                </a:solidFill>
              </a:rPr>
              <a:t>	Neu hinzu und Entfernt:</a:t>
            </a:r>
            <a:endParaRPr lang="de-DE" b="1" dirty="0">
              <a:solidFill>
                <a:srgbClr val="C00000"/>
              </a:solidFill>
            </a:endParaRPr>
          </a:p>
          <a:p>
            <a:r>
              <a:rPr lang="de-DE" i="1" dirty="0"/>
              <a:t>	</a:t>
            </a:r>
            <a:r>
              <a:rPr lang="de-DE" i="1" strike="sngStrike" dirty="0">
                <a:solidFill>
                  <a:srgbClr val="FF0000"/>
                </a:solidFill>
              </a:rPr>
              <a:t>Hinweis: Richtzeitvorgabe für ein Spiel 25 bis 30 Minuten (geeignete </a:t>
            </a:r>
            <a:r>
              <a:rPr lang="de-DE" i="1" dirty="0">
                <a:solidFill>
                  <a:srgbClr val="FF0000"/>
                </a:solidFill>
              </a:rPr>
              <a:t>	</a:t>
            </a:r>
            <a:r>
              <a:rPr lang="de-DE" i="1" strike="sngStrike" dirty="0">
                <a:solidFill>
                  <a:srgbClr val="FF0000"/>
                </a:solidFill>
              </a:rPr>
              <a:t>Zeitmesssysteme je Mannschaft sind auf Anweisung des </a:t>
            </a:r>
            <a:r>
              <a:rPr lang="de-DE" i="1" dirty="0">
                <a:solidFill>
                  <a:srgbClr val="FF0000"/>
                </a:solidFill>
              </a:rPr>
              <a:t>	</a:t>
            </a:r>
            <a:r>
              <a:rPr lang="de-DE" i="1" strike="sngStrike" dirty="0">
                <a:solidFill>
                  <a:srgbClr val="FF0000"/>
                </a:solidFill>
              </a:rPr>
              <a:t>Wettbewerbsleiters zu verwenden).</a:t>
            </a:r>
            <a:endParaRPr lang="de-DE" b="1" strike="sngStrike" dirty="0">
              <a:solidFill>
                <a:srgbClr val="FF0000"/>
              </a:solidFill>
            </a:endParaRPr>
          </a:p>
          <a:p>
            <a:pPr algn="just"/>
            <a:r>
              <a:rPr lang="de-DE" i="1" dirty="0"/>
              <a:t>	</a:t>
            </a:r>
            <a:r>
              <a:rPr lang="de-DE" i="1" dirty="0">
                <a:solidFill>
                  <a:srgbClr val="00B050"/>
                </a:solidFill>
              </a:rPr>
              <a:t>Hinweis: Richtzeitvorgabe für ein Spiel 25 bis 30 Minuten. Die maximale 	Zeit von 15 Minuten pro Mannschaft steht nur dann zur Verfügung, wenn 	entsprechende Zeitmessgeräte pro Bahn vorhanden sind oder zur 	Verfügung gestellt werden. Die Bereitstellung erfolgt auf Anweisung der 	Wettbewerbsleitung.</a:t>
            </a:r>
            <a:endParaRPr lang="de-DE" b="1" dirty="0">
              <a:solidFill>
                <a:srgbClr val="00B050"/>
              </a:solidFill>
            </a:endParaRPr>
          </a:p>
        </p:txBody>
      </p:sp>
    </p:spTree>
    <p:extLst>
      <p:ext uri="{BB962C8B-B14F-4D97-AF65-F5344CB8AC3E}">
        <p14:creationId xmlns:p14="http://schemas.microsoft.com/office/powerpoint/2010/main" val="1892529918"/>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3943DD-F2EE-9951-4509-FA1E496189CB}"/>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F27D562B-351A-6BD8-9E46-ADF0FD54AF31}"/>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17</a:t>
            </a:fld>
            <a:endParaRPr dirty="0"/>
          </a:p>
        </p:txBody>
      </p:sp>
      <p:sp>
        <p:nvSpPr>
          <p:cNvPr id="32" name="Text">
            <a:extLst>
              <a:ext uri="{FF2B5EF4-FFF2-40B4-BE49-F238E27FC236}">
                <a16:creationId xmlns:a16="http://schemas.microsoft.com/office/drawing/2014/main" id="{BECBFCAD-2986-2B5D-9E53-12C2D34758F4}"/>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6" name="Abschnitt 1…">
            <a:extLst>
              <a:ext uri="{FF2B5EF4-FFF2-40B4-BE49-F238E27FC236}">
                <a16:creationId xmlns:a16="http://schemas.microsoft.com/office/drawing/2014/main" id="{646FF595-37BE-5B95-4D78-567658C4FCDF}"/>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Abschnitt 4</a:t>
            </a:r>
            <a:br>
              <a:rPr lang="de-DE" dirty="0"/>
            </a:br>
            <a:r>
              <a:rPr lang="de-DE" dirty="0"/>
              <a:t>MANNSCHAFTSSPIELE</a:t>
            </a:r>
            <a:endParaRPr lang="de-DE" noProof="0" dirty="0"/>
          </a:p>
          <a:p>
            <a:pPr defTabSz="713231">
              <a:defRPr sz="2574"/>
            </a:pPr>
            <a:r>
              <a:rPr lang="de-DE" noProof="0" dirty="0"/>
              <a:t> </a:t>
            </a:r>
          </a:p>
        </p:txBody>
      </p:sp>
      <p:sp>
        <p:nvSpPr>
          <p:cNvPr id="9" name="Textfeld 8">
            <a:extLst>
              <a:ext uri="{FF2B5EF4-FFF2-40B4-BE49-F238E27FC236}">
                <a16:creationId xmlns:a16="http://schemas.microsoft.com/office/drawing/2014/main" id="{6833E539-3C8D-F3A2-0024-86BDD2ED46DE}"/>
              </a:ext>
            </a:extLst>
          </p:cNvPr>
          <p:cNvSpPr txBox="1"/>
          <p:nvPr/>
        </p:nvSpPr>
        <p:spPr>
          <a:xfrm>
            <a:off x="329184" y="1154889"/>
            <a:ext cx="8449056" cy="15081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446 </a:t>
            </a:r>
            <a:r>
              <a:rPr lang="de-DE" sz="2000" b="1" dirty="0">
                <a:solidFill>
                  <a:srgbClr val="275E99"/>
                </a:solidFill>
              </a:rPr>
              <a:t>Verhalten der Spieler - Kommunikationsgeräte</a:t>
            </a:r>
            <a:endParaRPr lang="de-DE" dirty="0">
              <a:solidFill>
                <a:schemeClr val="tx1"/>
              </a:solidFill>
            </a:endParaRPr>
          </a:p>
          <a:p>
            <a:pPr algn="just"/>
            <a:r>
              <a:rPr lang="de-DE" dirty="0">
                <a:solidFill>
                  <a:schemeClr val="tx1"/>
                </a:solidFill>
              </a:rPr>
              <a:t>	Neu hinzu:</a:t>
            </a:r>
          </a:p>
          <a:p>
            <a:pPr marL="539750" indent="-539750" algn="just"/>
            <a:r>
              <a:rPr lang="de-DE" b="1" dirty="0">
                <a:solidFill>
                  <a:srgbClr val="C00000"/>
                </a:solidFill>
              </a:rPr>
              <a:t>	</a:t>
            </a:r>
            <a:r>
              <a:rPr lang="de-DE" dirty="0"/>
              <a:t> 	</a:t>
            </a:r>
            <a:r>
              <a:rPr lang="de-DE" dirty="0">
                <a:solidFill>
                  <a:srgbClr val="00B050"/>
                </a:solidFill>
              </a:rPr>
              <a:t>Die Verwendung elektronischer Kommunikationsgeräte ist auf der 	Spielfläche untersagt. Ausnahme medizinisch bedingte Ableseapps (z. B. 	bei Diabetiker).</a:t>
            </a:r>
            <a:endParaRPr lang="de-DE" b="1" dirty="0">
              <a:solidFill>
                <a:srgbClr val="00B050"/>
              </a:solidFill>
            </a:endParaRPr>
          </a:p>
        </p:txBody>
      </p:sp>
      <p:sp>
        <p:nvSpPr>
          <p:cNvPr id="2" name="Textfeld 1">
            <a:extLst>
              <a:ext uri="{FF2B5EF4-FFF2-40B4-BE49-F238E27FC236}">
                <a16:creationId xmlns:a16="http://schemas.microsoft.com/office/drawing/2014/main" id="{B0561130-FEA7-A990-222F-9C47B1537EA8}"/>
              </a:ext>
            </a:extLst>
          </p:cNvPr>
          <p:cNvSpPr txBox="1"/>
          <p:nvPr/>
        </p:nvSpPr>
        <p:spPr>
          <a:xfrm>
            <a:off x="347472" y="2720821"/>
            <a:ext cx="8449056" cy="178510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447 </a:t>
            </a:r>
            <a:r>
              <a:rPr lang="de-DE" sz="2000" b="1" dirty="0">
                <a:solidFill>
                  <a:srgbClr val="275E99"/>
                </a:solidFill>
              </a:rPr>
              <a:t>Verhalten der Spieler - </a:t>
            </a:r>
            <a:r>
              <a:rPr lang="de-DE" b="1" dirty="0">
                <a:solidFill>
                  <a:srgbClr val="275E99"/>
                </a:solidFill>
              </a:rPr>
              <a:t>Rauchen</a:t>
            </a:r>
            <a:endParaRPr lang="de-DE" dirty="0">
              <a:solidFill>
                <a:schemeClr val="tx1"/>
              </a:solidFill>
            </a:endParaRPr>
          </a:p>
          <a:p>
            <a:pPr algn="just"/>
            <a:r>
              <a:rPr lang="de-DE" dirty="0">
                <a:solidFill>
                  <a:schemeClr val="tx1"/>
                </a:solidFill>
              </a:rPr>
              <a:t>	Neu hinzu:</a:t>
            </a:r>
          </a:p>
          <a:p>
            <a:pPr algn="just"/>
            <a:r>
              <a:rPr lang="de-DE" dirty="0"/>
              <a:t>	</a:t>
            </a:r>
            <a:r>
              <a:rPr lang="de-DE" dirty="0">
                <a:solidFill>
                  <a:srgbClr val="00B050"/>
                </a:solidFill>
              </a:rPr>
              <a:t>Das Rauchen ist auf dem Spielfeld untersagt. Diese Regelung gilt 	ausdrücklich ebenfalls für E-Zigaretten. Bei Verstößen gegen diese 	Regelung wird das Spiel für die betreffende Mannschaft als verloren 	gewertet. </a:t>
            </a:r>
            <a:endParaRPr lang="de-DE" b="1" dirty="0">
              <a:solidFill>
                <a:srgbClr val="00B050"/>
              </a:solidFill>
            </a:endParaRPr>
          </a:p>
        </p:txBody>
      </p:sp>
    </p:spTree>
    <p:extLst>
      <p:ext uri="{BB962C8B-B14F-4D97-AF65-F5344CB8AC3E}">
        <p14:creationId xmlns:p14="http://schemas.microsoft.com/office/powerpoint/2010/main" val="2457327047"/>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1104E-A575-F7DF-42A0-B1CB67ABD26A}"/>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768FE346-D139-53B9-62E8-8F03540DF74A}"/>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18</a:t>
            </a:fld>
            <a:endParaRPr dirty="0"/>
          </a:p>
        </p:txBody>
      </p:sp>
      <p:sp>
        <p:nvSpPr>
          <p:cNvPr id="32" name="Text">
            <a:extLst>
              <a:ext uri="{FF2B5EF4-FFF2-40B4-BE49-F238E27FC236}">
                <a16:creationId xmlns:a16="http://schemas.microsoft.com/office/drawing/2014/main" id="{09D2BD1D-821A-EC88-E7D5-045102C37EA8}"/>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6" name="Abschnitt 1…">
            <a:extLst>
              <a:ext uri="{FF2B5EF4-FFF2-40B4-BE49-F238E27FC236}">
                <a16:creationId xmlns:a16="http://schemas.microsoft.com/office/drawing/2014/main" id="{BE229BF1-8C39-B5DA-E1BE-5DAB46FB8767}"/>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Abschnitt 5</a:t>
            </a:r>
            <a:br>
              <a:rPr lang="de-DE" dirty="0"/>
            </a:br>
            <a:r>
              <a:rPr lang="de-DE" dirty="0"/>
              <a:t>ZIELWETTBEWERB</a:t>
            </a:r>
            <a:endParaRPr lang="de-DE" noProof="0" dirty="0"/>
          </a:p>
          <a:p>
            <a:pPr defTabSz="713231">
              <a:defRPr sz="2574"/>
            </a:pPr>
            <a:r>
              <a:rPr lang="de-DE" noProof="0" dirty="0"/>
              <a:t> </a:t>
            </a:r>
          </a:p>
        </p:txBody>
      </p:sp>
      <p:sp>
        <p:nvSpPr>
          <p:cNvPr id="9" name="Textfeld 8">
            <a:extLst>
              <a:ext uri="{FF2B5EF4-FFF2-40B4-BE49-F238E27FC236}">
                <a16:creationId xmlns:a16="http://schemas.microsoft.com/office/drawing/2014/main" id="{66893A1D-E3B5-E3FE-93DA-F0A7B7FC99AA}"/>
              </a:ext>
            </a:extLst>
          </p:cNvPr>
          <p:cNvSpPr txBox="1"/>
          <p:nvPr/>
        </p:nvSpPr>
        <p:spPr>
          <a:xfrm>
            <a:off x="329184" y="1154889"/>
            <a:ext cx="8449056" cy="26160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501 </a:t>
            </a:r>
            <a:r>
              <a:rPr lang="de-DE" sz="2000" b="1" dirty="0">
                <a:solidFill>
                  <a:srgbClr val="275E99"/>
                </a:solidFill>
              </a:rPr>
              <a:t>Unterschiedliche Zielwettbewerbsformen</a:t>
            </a:r>
            <a:endParaRPr lang="de-DE" dirty="0">
              <a:solidFill>
                <a:schemeClr val="tx1"/>
              </a:solidFill>
            </a:endParaRPr>
          </a:p>
          <a:p>
            <a:pPr algn="just"/>
            <a:r>
              <a:rPr lang="de-DE" dirty="0">
                <a:solidFill>
                  <a:schemeClr val="tx1"/>
                </a:solidFill>
              </a:rPr>
              <a:t>	Neu hinzu:</a:t>
            </a:r>
          </a:p>
          <a:p>
            <a:pPr algn="just"/>
            <a:r>
              <a:rPr lang="de-DE" b="1" dirty="0">
                <a:solidFill>
                  <a:srgbClr val="C00000"/>
                </a:solidFill>
              </a:rPr>
              <a:t>	</a:t>
            </a:r>
            <a:r>
              <a:rPr lang="de-DE" dirty="0"/>
              <a:t>Der Zielwettbewerb ist ein Wettbewerb von Einzelspielern um die 	höchste Punktezahl.</a:t>
            </a:r>
            <a:endParaRPr lang="de-DE" b="1" dirty="0"/>
          </a:p>
          <a:p>
            <a:pPr algn="just"/>
            <a:r>
              <a:rPr lang="de-DE" dirty="0"/>
              <a:t>	</a:t>
            </a:r>
            <a:r>
              <a:rPr lang="de-DE" dirty="0">
                <a:solidFill>
                  <a:srgbClr val="00B050"/>
                </a:solidFill>
              </a:rPr>
              <a:t>Es wird zwischen 4 Zielwettbewerbsformen unterschieden:</a:t>
            </a:r>
            <a:endParaRPr lang="de-DE" b="1" dirty="0">
              <a:solidFill>
                <a:srgbClr val="00B050"/>
              </a:solidFill>
            </a:endParaRPr>
          </a:p>
          <a:p>
            <a:pPr algn="just"/>
            <a:r>
              <a:rPr lang="de-DE" b="1" dirty="0">
                <a:solidFill>
                  <a:srgbClr val="00B050"/>
                </a:solidFill>
              </a:rPr>
              <a:t>	Classic, Compact, Team und Head-to-Head</a:t>
            </a:r>
          </a:p>
          <a:p>
            <a:pPr algn="just"/>
            <a:r>
              <a:rPr lang="de-DE" dirty="0">
                <a:solidFill>
                  <a:srgbClr val="00B050"/>
                </a:solidFill>
              </a:rPr>
              <a:t>	Bei allen Varianten sind alle Versuche auf einer Bahn auszuführen.</a:t>
            </a:r>
            <a:endParaRPr lang="de-DE" b="1" dirty="0">
              <a:solidFill>
                <a:srgbClr val="00B050"/>
              </a:solidFill>
            </a:endParaRPr>
          </a:p>
          <a:p>
            <a:pPr algn="just"/>
            <a:r>
              <a:rPr lang="de-DE" dirty="0">
                <a:solidFill>
                  <a:srgbClr val="00B050"/>
                </a:solidFill>
              </a:rPr>
              <a:t> 	Auf der Spielfläche dürfen sich max. 8 Laufsohlen, 2 Stiele und ein 	Stockkörper befinden. Diese dürfen andere Spieler nicht behindern.</a:t>
            </a:r>
            <a:endParaRPr lang="de-DE" b="1" dirty="0">
              <a:solidFill>
                <a:srgbClr val="00B050"/>
              </a:solidFill>
            </a:endParaRPr>
          </a:p>
        </p:txBody>
      </p:sp>
      <p:sp>
        <p:nvSpPr>
          <p:cNvPr id="2" name="Textfeld 1">
            <a:extLst>
              <a:ext uri="{FF2B5EF4-FFF2-40B4-BE49-F238E27FC236}">
                <a16:creationId xmlns:a16="http://schemas.microsoft.com/office/drawing/2014/main" id="{0136FA1A-0402-6CED-8D61-D614B46752C1}"/>
              </a:ext>
            </a:extLst>
          </p:cNvPr>
          <p:cNvSpPr txBox="1"/>
          <p:nvPr/>
        </p:nvSpPr>
        <p:spPr>
          <a:xfrm>
            <a:off x="347472" y="3827245"/>
            <a:ext cx="8449056" cy="15081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502 </a:t>
            </a:r>
            <a:r>
              <a:rPr lang="de-DE" sz="2000" b="1" dirty="0">
                <a:solidFill>
                  <a:srgbClr val="275E99"/>
                </a:solidFill>
              </a:rPr>
              <a:t>Zielwettbewerb „Classic“</a:t>
            </a:r>
            <a:endParaRPr lang="de-DE" dirty="0">
              <a:solidFill>
                <a:schemeClr val="tx1"/>
              </a:solidFill>
            </a:endParaRPr>
          </a:p>
          <a:p>
            <a:pPr algn="just"/>
            <a:r>
              <a:rPr lang="de-DE" dirty="0">
                <a:solidFill>
                  <a:schemeClr val="tx1"/>
                </a:solidFill>
              </a:rPr>
              <a:t>	Neu hinzu:</a:t>
            </a:r>
          </a:p>
          <a:p>
            <a:pPr algn="just"/>
            <a:r>
              <a:rPr lang="de-DE" dirty="0"/>
              <a:t>	</a:t>
            </a:r>
            <a:r>
              <a:rPr lang="de-DE" dirty="0">
                <a:solidFill>
                  <a:srgbClr val="00B050"/>
                </a:solidFill>
              </a:rPr>
              <a:t>Der Zielwettbewerb Classic wird nach den Regularien der IER </a:t>
            </a:r>
            <a:r>
              <a:rPr lang="de-DE" b="1" dirty="0">
                <a:solidFill>
                  <a:srgbClr val="00B050"/>
                </a:solidFill>
              </a:rPr>
              <a:t>503 bis 	506</a:t>
            </a:r>
            <a:r>
              <a:rPr lang="de-DE" dirty="0">
                <a:solidFill>
                  <a:srgbClr val="00B050"/>
                </a:solidFill>
              </a:rPr>
              <a:t> in vier Durchgängen mit jeweils </a:t>
            </a:r>
            <a:r>
              <a:rPr lang="de-DE" b="1" dirty="0">
                <a:solidFill>
                  <a:srgbClr val="00B050"/>
                </a:solidFill>
              </a:rPr>
              <a:t>6 Versuchen</a:t>
            </a:r>
            <a:r>
              <a:rPr lang="de-DE" dirty="0">
                <a:solidFill>
                  <a:srgbClr val="00B050"/>
                </a:solidFill>
              </a:rPr>
              <a:t> durchgeführt.</a:t>
            </a:r>
            <a:endParaRPr lang="de-DE" b="1" dirty="0">
              <a:solidFill>
                <a:srgbClr val="00B050"/>
              </a:solidFill>
            </a:endParaRPr>
          </a:p>
          <a:p>
            <a:pPr algn="just"/>
            <a:r>
              <a:rPr lang="de-DE" dirty="0">
                <a:solidFill>
                  <a:srgbClr val="00B050"/>
                </a:solidFill>
              </a:rPr>
              <a:t>	Es können dabei maximal 240 Punkte erzielt werden.</a:t>
            </a:r>
            <a:endParaRPr lang="de-DE" b="1" dirty="0">
              <a:solidFill>
                <a:srgbClr val="00B050"/>
              </a:solidFill>
            </a:endParaRPr>
          </a:p>
        </p:txBody>
      </p:sp>
    </p:spTree>
    <p:extLst>
      <p:ext uri="{BB962C8B-B14F-4D97-AF65-F5344CB8AC3E}">
        <p14:creationId xmlns:p14="http://schemas.microsoft.com/office/powerpoint/2010/main" val="3505922264"/>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2B5D3-6667-95B1-7ACE-41F8258682A1}"/>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6713AB70-A7BC-9145-295F-11E22FDB43E3}"/>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19</a:t>
            </a:fld>
            <a:endParaRPr dirty="0"/>
          </a:p>
        </p:txBody>
      </p:sp>
      <p:sp>
        <p:nvSpPr>
          <p:cNvPr id="32" name="Text">
            <a:extLst>
              <a:ext uri="{FF2B5EF4-FFF2-40B4-BE49-F238E27FC236}">
                <a16:creationId xmlns:a16="http://schemas.microsoft.com/office/drawing/2014/main" id="{8113902A-4493-DB9C-39F5-DC480BB62E56}"/>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6" name="Abschnitt 1…">
            <a:extLst>
              <a:ext uri="{FF2B5EF4-FFF2-40B4-BE49-F238E27FC236}">
                <a16:creationId xmlns:a16="http://schemas.microsoft.com/office/drawing/2014/main" id="{1CB6E85F-477A-61C2-80AA-85803826C10B}"/>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Abschnitt 5</a:t>
            </a:r>
            <a:br>
              <a:rPr lang="de-DE" dirty="0"/>
            </a:br>
            <a:r>
              <a:rPr lang="de-DE" dirty="0"/>
              <a:t>ZIELWETTBEWERB</a:t>
            </a:r>
            <a:endParaRPr lang="de-DE" noProof="0" dirty="0"/>
          </a:p>
          <a:p>
            <a:pPr defTabSz="713231">
              <a:defRPr sz="2574"/>
            </a:pPr>
            <a:r>
              <a:rPr lang="de-DE" noProof="0" dirty="0"/>
              <a:t> </a:t>
            </a:r>
          </a:p>
        </p:txBody>
      </p:sp>
      <p:sp>
        <p:nvSpPr>
          <p:cNvPr id="9" name="Textfeld 8">
            <a:extLst>
              <a:ext uri="{FF2B5EF4-FFF2-40B4-BE49-F238E27FC236}">
                <a16:creationId xmlns:a16="http://schemas.microsoft.com/office/drawing/2014/main" id="{A659C9A9-8639-C576-7147-39C54F48C378}"/>
              </a:ext>
            </a:extLst>
          </p:cNvPr>
          <p:cNvSpPr txBox="1"/>
          <p:nvPr/>
        </p:nvSpPr>
        <p:spPr>
          <a:xfrm>
            <a:off x="329184" y="1154889"/>
            <a:ext cx="8449056" cy="507831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507 </a:t>
            </a:r>
            <a:r>
              <a:rPr lang="de-DE" sz="2000" b="1" dirty="0">
                <a:solidFill>
                  <a:srgbClr val="275E99"/>
                </a:solidFill>
              </a:rPr>
              <a:t>Zielwettbewerb „Compact“</a:t>
            </a:r>
            <a:endParaRPr lang="de-DE" dirty="0">
              <a:solidFill>
                <a:schemeClr val="tx1"/>
              </a:solidFill>
            </a:endParaRPr>
          </a:p>
          <a:p>
            <a:pPr algn="just"/>
            <a:r>
              <a:rPr lang="de-DE" dirty="0">
                <a:solidFill>
                  <a:schemeClr val="tx1"/>
                </a:solidFill>
              </a:rPr>
              <a:t>	Neu hinzu:</a:t>
            </a:r>
          </a:p>
          <a:p>
            <a:pPr algn="just"/>
            <a:r>
              <a:rPr lang="de-DE" b="1" dirty="0">
                <a:solidFill>
                  <a:srgbClr val="C00000"/>
                </a:solidFill>
              </a:rPr>
              <a:t>	</a:t>
            </a:r>
            <a:r>
              <a:rPr lang="de-DE" dirty="0">
                <a:solidFill>
                  <a:srgbClr val="00B050"/>
                </a:solidFill>
              </a:rPr>
              <a:t>Der Zielwettbewerb Compact wird nach den Regularien der IER </a:t>
            </a:r>
            <a:r>
              <a:rPr lang="de-DE" b="1" dirty="0">
                <a:solidFill>
                  <a:srgbClr val="00B050"/>
                </a:solidFill>
              </a:rPr>
              <a:t>503 bis 	506</a:t>
            </a:r>
            <a:r>
              <a:rPr lang="de-DE" dirty="0">
                <a:solidFill>
                  <a:srgbClr val="00B050"/>
                </a:solidFill>
              </a:rPr>
              <a:t> in vier Durchgängen mit jeweils </a:t>
            </a:r>
            <a:r>
              <a:rPr lang="de-DE" b="1" dirty="0">
                <a:solidFill>
                  <a:srgbClr val="00B050"/>
                </a:solidFill>
              </a:rPr>
              <a:t>4 Versuchen</a:t>
            </a:r>
            <a:r>
              <a:rPr lang="de-DE" dirty="0">
                <a:solidFill>
                  <a:srgbClr val="00B050"/>
                </a:solidFill>
              </a:rPr>
              <a:t> durchgeführt.</a:t>
            </a:r>
            <a:endParaRPr lang="de-DE" b="1" dirty="0">
              <a:solidFill>
                <a:srgbClr val="00B050"/>
              </a:solidFill>
            </a:endParaRPr>
          </a:p>
          <a:p>
            <a:pPr algn="just"/>
            <a:r>
              <a:rPr lang="de-DE" dirty="0">
                <a:solidFill>
                  <a:srgbClr val="00B050"/>
                </a:solidFill>
              </a:rPr>
              <a:t>	Es können dabei maximal nur 160 Punkte erzielt werden.</a:t>
            </a:r>
            <a:endParaRPr lang="de-DE" b="1" dirty="0">
              <a:solidFill>
                <a:srgbClr val="00B050"/>
              </a:solidFill>
            </a:endParaRPr>
          </a:p>
          <a:p>
            <a:pPr algn="just"/>
            <a:r>
              <a:rPr lang="de-DE" sz="800" dirty="0">
                <a:solidFill>
                  <a:srgbClr val="00B050"/>
                </a:solidFill>
              </a:rPr>
              <a:t>	</a:t>
            </a:r>
          </a:p>
          <a:p>
            <a:pPr algn="just"/>
            <a:r>
              <a:rPr lang="de-DE" dirty="0">
                <a:solidFill>
                  <a:srgbClr val="00B050"/>
                </a:solidFill>
              </a:rPr>
              <a:t>	Für die </a:t>
            </a:r>
            <a:r>
              <a:rPr lang="de-DE" b="1" dirty="0">
                <a:solidFill>
                  <a:srgbClr val="00B050"/>
                </a:solidFill>
              </a:rPr>
              <a:t>Compact</a:t>
            </a:r>
            <a:r>
              <a:rPr lang="de-DE" dirty="0">
                <a:solidFill>
                  <a:srgbClr val="00B050"/>
                </a:solidFill>
              </a:rPr>
              <a:t>-Variante gelten folgende abweichende Regelungen:</a:t>
            </a:r>
          </a:p>
          <a:p>
            <a:pPr algn="just"/>
            <a:endParaRPr lang="de-DE" sz="800" b="1" dirty="0">
              <a:solidFill>
                <a:srgbClr val="00B050"/>
              </a:solidFill>
            </a:endParaRPr>
          </a:p>
          <a:p>
            <a:pPr algn="just"/>
            <a:r>
              <a:rPr lang="de-DE" b="1" dirty="0">
                <a:solidFill>
                  <a:srgbClr val="00B050"/>
                </a:solidFill>
              </a:rPr>
              <a:t>	1. Mittlere Zielringe – Durchgang 1</a:t>
            </a:r>
          </a:p>
          <a:p>
            <a:pPr algn="just"/>
            <a:r>
              <a:rPr lang="de-DE" dirty="0">
                <a:solidFill>
                  <a:srgbClr val="00B050"/>
                </a:solidFill>
              </a:rPr>
              <a:t>	In diesem Durchgang absolvieren die Teilnehmenden 4 Versuche auf die 	mittleren Zielringe. Die Bewertung erfolgt gemäß Richtlinie IER 503.</a:t>
            </a:r>
            <a:endParaRPr lang="de-DE" b="1" dirty="0">
              <a:solidFill>
                <a:srgbClr val="00B050"/>
              </a:solidFill>
            </a:endParaRPr>
          </a:p>
          <a:p>
            <a:pPr algn="just"/>
            <a:r>
              <a:rPr lang="de-DE" dirty="0">
                <a:solidFill>
                  <a:srgbClr val="00B050"/>
                </a:solidFill>
              </a:rPr>
              <a:t>	Es können maximal 40 Punkte erzielt werden.</a:t>
            </a:r>
            <a:endParaRPr lang="de-DE" b="1" dirty="0">
              <a:solidFill>
                <a:srgbClr val="00B050"/>
              </a:solidFill>
            </a:endParaRPr>
          </a:p>
          <a:p>
            <a:pPr algn="just"/>
            <a:r>
              <a:rPr lang="de-DE" sz="800" b="1" dirty="0">
                <a:solidFill>
                  <a:srgbClr val="00B050"/>
                </a:solidFill>
              </a:rPr>
              <a:t>	</a:t>
            </a:r>
          </a:p>
          <a:p>
            <a:pPr algn="just"/>
            <a:r>
              <a:rPr lang="de-DE" b="1" dirty="0">
                <a:solidFill>
                  <a:srgbClr val="00B050"/>
                </a:solidFill>
              </a:rPr>
              <a:t>	2. Stockschießen - Durchgang 2</a:t>
            </a:r>
          </a:p>
          <a:p>
            <a:pPr algn="just"/>
            <a:r>
              <a:rPr lang="de-DE" dirty="0">
                <a:solidFill>
                  <a:srgbClr val="00B050"/>
                </a:solidFill>
              </a:rPr>
              <a:t>	In diesem Abschnitt werden </a:t>
            </a:r>
            <a:r>
              <a:rPr lang="de-DE" b="1" dirty="0">
                <a:solidFill>
                  <a:srgbClr val="00B050"/>
                </a:solidFill>
              </a:rPr>
              <a:t>4 Versuche</a:t>
            </a:r>
            <a:r>
              <a:rPr lang="de-DE" dirty="0">
                <a:solidFill>
                  <a:srgbClr val="00B050"/>
                </a:solidFill>
              </a:rPr>
              <a:t> auf einen Zielstock gespielt, 	wobei die Zielstöcke E und F nicht genutzt werden.</a:t>
            </a:r>
            <a:endParaRPr lang="de-DE" b="1" dirty="0">
              <a:solidFill>
                <a:srgbClr val="00B050"/>
              </a:solidFill>
            </a:endParaRPr>
          </a:p>
          <a:p>
            <a:pPr algn="just"/>
            <a:r>
              <a:rPr lang="de-DE" dirty="0">
                <a:solidFill>
                  <a:srgbClr val="00B050"/>
                </a:solidFill>
              </a:rPr>
              <a:t>	Die Reihenfolge der Zielstöcke ist A, B, C und D. </a:t>
            </a:r>
            <a:endParaRPr lang="de-DE" b="1" dirty="0">
              <a:solidFill>
                <a:srgbClr val="00B050"/>
              </a:solidFill>
            </a:endParaRPr>
          </a:p>
          <a:p>
            <a:pPr algn="just"/>
            <a:r>
              <a:rPr lang="de-DE" dirty="0">
                <a:solidFill>
                  <a:srgbClr val="00B050"/>
                </a:solidFill>
              </a:rPr>
              <a:t>	Gewertet wird nach IER 504.</a:t>
            </a:r>
            <a:endParaRPr lang="de-DE" b="1" dirty="0">
              <a:solidFill>
                <a:srgbClr val="00B050"/>
              </a:solidFill>
            </a:endParaRPr>
          </a:p>
          <a:p>
            <a:pPr algn="just"/>
            <a:r>
              <a:rPr lang="de-DE" dirty="0">
                <a:solidFill>
                  <a:srgbClr val="00B050"/>
                </a:solidFill>
              </a:rPr>
              <a:t>	Es können maximal 40 Punkte erzielt werden.</a:t>
            </a:r>
            <a:endParaRPr lang="de-DE" b="1" dirty="0">
              <a:solidFill>
                <a:srgbClr val="00B050"/>
              </a:solidFill>
            </a:endParaRPr>
          </a:p>
        </p:txBody>
      </p:sp>
    </p:spTree>
    <p:extLst>
      <p:ext uri="{BB962C8B-B14F-4D97-AF65-F5344CB8AC3E}">
        <p14:creationId xmlns:p14="http://schemas.microsoft.com/office/powerpoint/2010/main" val="1265251112"/>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Foliennummer"/>
          <p:cNvSpPr txBox="1">
            <a:spLocks noGrp="1"/>
          </p:cNvSpPr>
          <p:nvPr>
            <p:ph type="sldNum" sz="quarter" idx="2"/>
          </p:nvPr>
        </p:nvSpPr>
        <p:spPr>
          <a:xfrm>
            <a:off x="8526154" y="6604000"/>
            <a:ext cx="160646" cy="20241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2</a:t>
            </a:fld>
            <a:endParaRPr dirty="0"/>
          </a:p>
        </p:txBody>
      </p:sp>
      <p:sp>
        <p:nvSpPr>
          <p:cNvPr id="31" name="Abschnitt 1…"/>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Einführung</a:t>
            </a:r>
            <a:br>
              <a:rPr lang="de-DE" dirty="0"/>
            </a:br>
            <a:r>
              <a:rPr lang="de-DE" dirty="0"/>
              <a:t>INHALTSVERZEICHNIS</a:t>
            </a:r>
            <a:endParaRPr lang="de-DE" noProof="0" dirty="0"/>
          </a:p>
          <a:p>
            <a:pPr defTabSz="713231">
              <a:defRPr sz="2574"/>
            </a:pPr>
            <a:r>
              <a:rPr lang="de-DE" noProof="0" dirty="0"/>
              <a:t> </a:t>
            </a:r>
          </a:p>
        </p:txBody>
      </p:sp>
      <p:sp>
        <p:nvSpPr>
          <p:cNvPr id="32" name="Text"/>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2" name="Textfeld 1">
            <a:extLst>
              <a:ext uri="{FF2B5EF4-FFF2-40B4-BE49-F238E27FC236}">
                <a16:creationId xmlns:a16="http://schemas.microsoft.com/office/drawing/2014/main" id="{A0D5AB88-4B37-D808-4188-ACA152A7FAB1}"/>
              </a:ext>
            </a:extLst>
          </p:cNvPr>
          <p:cNvSpPr txBox="1"/>
          <p:nvPr/>
        </p:nvSpPr>
        <p:spPr>
          <a:xfrm>
            <a:off x="329184" y="1153179"/>
            <a:ext cx="8449056" cy="25853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b="1" dirty="0">
                <a:solidFill>
                  <a:srgbClr val="275E99"/>
                </a:solidFill>
              </a:rPr>
              <a:t>Stichwortverzeichnis </a:t>
            </a:r>
            <a:r>
              <a:rPr lang="de-DE" sz="1100" dirty="0">
                <a:solidFill>
                  <a:srgbClr val="C00000"/>
                </a:solidFill>
              </a:rPr>
              <a:t>(Das Stichwortverzeichnis wurde durch ein Inhaltsverzeichnis ersetzt)</a:t>
            </a:r>
          </a:p>
          <a:p>
            <a:pPr algn="just"/>
            <a:endParaRPr lang="de-DE" dirty="0">
              <a:solidFill>
                <a:srgbClr val="275E99"/>
              </a:solidFill>
            </a:endParaRPr>
          </a:p>
          <a:p>
            <a:pPr algn="just"/>
            <a:r>
              <a:rPr lang="de-DE" dirty="0">
                <a:solidFill>
                  <a:srgbClr val="275E99"/>
                </a:solidFill>
              </a:rPr>
              <a:t>Das bisherige Stichwortverzeichnis wurde durch ein übersichtlich strukturiertes Inhaltsverzeichnis ersetzt. Dadurch wird insbesondere bei der </a:t>
            </a:r>
            <a:r>
              <a:rPr lang="de-DE" b="1" dirty="0">
                <a:solidFill>
                  <a:srgbClr val="275E99"/>
                </a:solidFill>
              </a:rPr>
              <a:t>digitalen</a:t>
            </a:r>
            <a:r>
              <a:rPr lang="de-DE" dirty="0">
                <a:solidFill>
                  <a:srgbClr val="275E99"/>
                </a:solidFill>
              </a:rPr>
              <a:t> Nutzung eine deutlich schnellere und präzisere Navigation innerhalb des Regelwerks ermöglicht. Die einzelnen Kapitel und Regelbereiche können gezielt angesteuert werden, wodurch die Suche nach bestimmten Inhalten wesentlich effizienter und benutzerfreundlicher erfolgt.</a:t>
            </a:r>
          </a:p>
          <a:p>
            <a:pPr marL="0" marR="0" indent="0" algn="just" defTabSz="914400" rtl="0" fontAlgn="auto" latinLnBrk="0" hangingPunct="0">
              <a:lnSpc>
                <a:spcPct val="100000"/>
              </a:lnSpc>
              <a:spcBef>
                <a:spcPts val="0"/>
              </a:spcBef>
              <a:spcAft>
                <a:spcPts val="0"/>
              </a:spcAft>
              <a:buClrTx/>
              <a:buSzTx/>
              <a:buFontTx/>
              <a:buNone/>
              <a:tabLst/>
            </a:pPr>
            <a:endParaRPr kumimoji="0" lang="de-DE" sz="1800" b="0" i="0" u="none" strike="noStrike" cap="none" spc="0" normalizeH="0" baseline="0" dirty="0">
              <a:ln>
                <a:noFill/>
              </a:ln>
              <a:solidFill>
                <a:srgbClr val="000000"/>
              </a:solidFill>
              <a:effectLst/>
              <a:uFillTx/>
              <a:latin typeface="Arial"/>
              <a:ea typeface="Arial"/>
              <a:cs typeface="Arial"/>
              <a:sym typeface="Arial"/>
            </a:endParaRP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021E-060B-884B-6D54-71FA3ABA2098}"/>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CB48B8B6-13AD-B173-3984-D1CBCE2F0AF6}"/>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20</a:t>
            </a:fld>
            <a:endParaRPr dirty="0"/>
          </a:p>
        </p:txBody>
      </p:sp>
      <p:sp>
        <p:nvSpPr>
          <p:cNvPr id="32" name="Text">
            <a:extLst>
              <a:ext uri="{FF2B5EF4-FFF2-40B4-BE49-F238E27FC236}">
                <a16:creationId xmlns:a16="http://schemas.microsoft.com/office/drawing/2014/main" id="{DEDE3346-7C83-AD50-3A33-34C2F6B7197B}"/>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6" name="Abschnitt 1…">
            <a:extLst>
              <a:ext uri="{FF2B5EF4-FFF2-40B4-BE49-F238E27FC236}">
                <a16:creationId xmlns:a16="http://schemas.microsoft.com/office/drawing/2014/main" id="{3385BA6B-E717-9E4B-7469-691CC8FAF33F}"/>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Abschnitt 5</a:t>
            </a:r>
            <a:br>
              <a:rPr lang="de-DE" dirty="0"/>
            </a:br>
            <a:r>
              <a:rPr lang="de-DE" dirty="0"/>
              <a:t>ZIELWETTBEWERB</a:t>
            </a:r>
            <a:endParaRPr lang="de-DE" noProof="0" dirty="0"/>
          </a:p>
          <a:p>
            <a:pPr defTabSz="713231">
              <a:defRPr sz="2574"/>
            </a:pPr>
            <a:r>
              <a:rPr lang="de-DE" noProof="0" dirty="0"/>
              <a:t> </a:t>
            </a:r>
          </a:p>
        </p:txBody>
      </p:sp>
      <p:sp>
        <p:nvSpPr>
          <p:cNvPr id="9" name="Textfeld 8">
            <a:extLst>
              <a:ext uri="{FF2B5EF4-FFF2-40B4-BE49-F238E27FC236}">
                <a16:creationId xmlns:a16="http://schemas.microsoft.com/office/drawing/2014/main" id="{1E418CAE-8168-5BEE-63CC-108E6D4C6D80}"/>
              </a:ext>
            </a:extLst>
          </p:cNvPr>
          <p:cNvSpPr txBox="1"/>
          <p:nvPr/>
        </p:nvSpPr>
        <p:spPr>
          <a:xfrm>
            <a:off x="329184" y="1154889"/>
            <a:ext cx="8449056" cy="36933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507 </a:t>
            </a:r>
            <a:r>
              <a:rPr lang="de-DE" sz="2000" b="1" dirty="0">
                <a:solidFill>
                  <a:srgbClr val="275E99"/>
                </a:solidFill>
              </a:rPr>
              <a:t>Zielwettbewerb „Compact“ </a:t>
            </a:r>
            <a:r>
              <a:rPr lang="de-DE" sz="2000" b="1" dirty="0">
                <a:solidFill>
                  <a:schemeClr val="tx1"/>
                </a:solidFill>
              </a:rPr>
              <a:t>-</a:t>
            </a:r>
            <a:r>
              <a:rPr lang="de-DE" sz="2000" b="1" dirty="0">
                <a:solidFill>
                  <a:srgbClr val="275E99"/>
                </a:solidFill>
              </a:rPr>
              <a:t> </a:t>
            </a:r>
            <a:r>
              <a:rPr lang="de-DE" sz="2000" b="1" dirty="0">
                <a:solidFill>
                  <a:schemeClr val="tx1"/>
                </a:solidFill>
              </a:rPr>
              <a:t>Fortsetzung </a:t>
            </a:r>
            <a:endParaRPr lang="de-DE" dirty="0">
              <a:solidFill>
                <a:schemeClr val="tx1"/>
              </a:solidFill>
            </a:endParaRPr>
          </a:p>
          <a:p>
            <a:pPr algn="just"/>
            <a:r>
              <a:rPr lang="de-DE" dirty="0">
                <a:solidFill>
                  <a:schemeClr val="tx1"/>
                </a:solidFill>
              </a:rPr>
              <a:t>	Neu hinzu:</a:t>
            </a:r>
          </a:p>
          <a:p>
            <a:r>
              <a:rPr lang="de-DE" b="1" dirty="0">
                <a:solidFill>
                  <a:srgbClr val="C00000"/>
                </a:solidFill>
              </a:rPr>
              <a:t>	</a:t>
            </a:r>
            <a:r>
              <a:rPr lang="de-DE" b="1" dirty="0">
                <a:solidFill>
                  <a:srgbClr val="00B050"/>
                </a:solidFill>
              </a:rPr>
              <a:t>3. Hintere Zielringe - Durchgang 3</a:t>
            </a:r>
          </a:p>
          <a:p>
            <a:r>
              <a:rPr lang="de-DE" dirty="0">
                <a:solidFill>
                  <a:srgbClr val="00B050"/>
                </a:solidFill>
              </a:rPr>
              <a:t>	Teilnehmende absolvieren je </a:t>
            </a:r>
            <a:r>
              <a:rPr lang="de-DE" b="1" dirty="0">
                <a:solidFill>
                  <a:srgbClr val="00B050"/>
                </a:solidFill>
              </a:rPr>
              <a:t>2 Versuche</a:t>
            </a:r>
            <a:r>
              <a:rPr lang="de-DE" dirty="0">
                <a:solidFill>
                  <a:srgbClr val="00B050"/>
                </a:solidFill>
              </a:rPr>
              <a:t> in die linken und rechten 	hinteren Zielringe. Gewertet wird nach IER 505.</a:t>
            </a:r>
            <a:endParaRPr lang="de-DE" b="1" dirty="0">
              <a:solidFill>
                <a:srgbClr val="00B050"/>
              </a:solidFill>
            </a:endParaRPr>
          </a:p>
          <a:p>
            <a:r>
              <a:rPr lang="de-DE" dirty="0">
                <a:solidFill>
                  <a:srgbClr val="00B050"/>
                </a:solidFill>
              </a:rPr>
              <a:t>	Es können maximal 40 Punkte erzielt werden.</a:t>
            </a:r>
            <a:r>
              <a:rPr lang="de-DE" b="1" dirty="0">
                <a:solidFill>
                  <a:srgbClr val="00B050"/>
                </a:solidFill>
              </a:rPr>
              <a:t> </a:t>
            </a:r>
            <a:endParaRPr lang="de-DE" dirty="0">
              <a:solidFill>
                <a:srgbClr val="00B050"/>
              </a:solidFill>
            </a:endParaRPr>
          </a:p>
          <a:p>
            <a:r>
              <a:rPr lang="de-DE" sz="800" dirty="0">
                <a:solidFill>
                  <a:srgbClr val="00B050"/>
                </a:solidFill>
              </a:rPr>
              <a:t>	</a:t>
            </a:r>
          </a:p>
          <a:p>
            <a:r>
              <a:rPr lang="de-DE" b="1" dirty="0">
                <a:solidFill>
                  <a:srgbClr val="00B050"/>
                </a:solidFill>
              </a:rPr>
              <a:t>	4. Kombination - Durchgang 4</a:t>
            </a:r>
          </a:p>
          <a:p>
            <a:r>
              <a:rPr lang="de-DE" dirty="0">
                <a:solidFill>
                  <a:srgbClr val="00B050"/>
                </a:solidFill>
              </a:rPr>
              <a:t>	Es werden 4 Versuche auf den Zielstock absolviert; die Zielstöcke A und 	B entfallen hierbei. Die Wertung erfolgt gemäß IER 506. </a:t>
            </a:r>
            <a:endParaRPr lang="de-DE" b="1" dirty="0">
              <a:solidFill>
                <a:srgbClr val="00B050"/>
              </a:solidFill>
            </a:endParaRPr>
          </a:p>
          <a:p>
            <a:r>
              <a:rPr lang="de-DE" dirty="0">
                <a:solidFill>
                  <a:srgbClr val="00B050"/>
                </a:solidFill>
              </a:rPr>
              <a:t>	Es können maximal 40 Punkte erzielt werden.</a:t>
            </a:r>
            <a:endParaRPr lang="de-DE" b="1" dirty="0">
              <a:solidFill>
                <a:srgbClr val="00B050"/>
              </a:solidFill>
            </a:endParaRPr>
          </a:p>
          <a:p>
            <a:r>
              <a:rPr lang="de-DE" dirty="0">
                <a:solidFill>
                  <a:srgbClr val="00B050"/>
                </a:solidFill>
              </a:rPr>
              <a:t>	Die Rangfolge wird nach Regel 531 ermittelt.</a:t>
            </a:r>
            <a:endParaRPr lang="de-DE" b="1" dirty="0">
              <a:solidFill>
                <a:srgbClr val="00B050"/>
              </a:solidFill>
            </a:endParaRPr>
          </a:p>
          <a:p>
            <a:r>
              <a:rPr lang="de-DE" sz="800" dirty="0">
                <a:solidFill>
                  <a:srgbClr val="00B050"/>
                </a:solidFill>
              </a:rPr>
              <a:t>	</a:t>
            </a:r>
          </a:p>
          <a:p>
            <a:r>
              <a:rPr lang="de-DE" dirty="0">
                <a:solidFill>
                  <a:srgbClr val="00B050"/>
                </a:solidFill>
              </a:rPr>
              <a:t>	Schaubilder der Durchgänge hierfür → Abb. 17.1 </a:t>
            </a:r>
            <a:endParaRPr lang="de-DE" b="1" dirty="0">
              <a:solidFill>
                <a:srgbClr val="00B050"/>
              </a:solidFill>
            </a:endParaRPr>
          </a:p>
        </p:txBody>
      </p:sp>
    </p:spTree>
    <p:extLst>
      <p:ext uri="{BB962C8B-B14F-4D97-AF65-F5344CB8AC3E}">
        <p14:creationId xmlns:p14="http://schemas.microsoft.com/office/powerpoint/2010/main" val="2497366856"/>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8D207-A070-2C00-A911-A63F2228B804}"/>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D257C95F-BA21-1366-AAFE-A7BB70EA8BE2}"/>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21</a:t>
            </a:fld>
            <a:endParaRPr dirty="0"/>
          </a:p>
        </p:txBody>
      </p:sp>
      <p:sp>
        <p:nvSpPr>
          <p:cNvPr id="32" name="Text">
            <a:extLst>
              <a:ext uri="{FF2B5EF4-FFF2-40B4-BE49-F238E27FC236}">
                <a16:creationId xmlns:a16="http://schemas.microsoft.com/office/drawing/2014/main" id="{3D64D5C1-56E8-E206-0E3F-450C482032A8}"/>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6" name="Abschnitt 1…">
            <a:extLst>
              <a:ext uri="{FF2B5EF4-FFF2-40B4-BE49-F238E27FC236}">
                <a16:creationId xmlns:a16="http://schemas.microsoft.com/office/drawing/2014/main" id="{E91081C4-6EAC-F60B-C1FD-717BD832E9E5}"/>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Abschnitt 5</a:t>
            </a:r>
            <a:br>
              <a:rPr lang="de-DE" dirty="0"/>
            </a:br>
            <a:r>
              <a:rPr lang="de-DE" dirty="0"/>
              <a:t>ZIELWETTBEWERB</a:t>
            </a:r>
            <a:endParaRPr lang="de-DE" noProof="0" dirty="0"/>
          </a:p>
          <a:p>
            <a:pPr defTabSz="713231">
              <a:defRPr sz="2574"/>
            </a:pPr>
            <a:r>
              <a:rPr lang="de-DE" noProof="0" dirty="0"/>
              <a:t> </a:t>
            </a:r>
          </a:p>
        </p:txBody>
      </p:sp>
      <p:sp>
        <p:nvSpPr>
          <p:cNvPr id="9" name="Textfeld 8">
            <a:extLst>
              <a:ext uri="{FF2B5EF4-FFF2-40B4-BE49-F238E27FC236}">
                <a16:creationId xmlns:a16="http://schemas.microsoft.com/office/drawing/2014/main" id="{C4B7AFA8-61F9-5055-0C63-8D5F893623E1}"/>
              </a:ext>
            </a:extLst>
          </p:cNvPr>
          <p:cNvSpPr txBox="1"/>
          <p:nvPr/>
        </p:nvSpPr>
        <p:spPr>
          <a:xfrm>
            <a:off x="329184" y="1154889"/>
            <a:ext cx="8449056" cy="36933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508 </a:t>
            </a:r>
            <a:r>
              <a:rPr lang="de-DE" sz="2000" b="1" dirty="0">
                <a:solidFill>
                  <a:srgbClr val="275E99"/>
                </a:solidFill>
              </a:rPr>
              <a:t>Zielwettbewerb „Team“</a:t>
            </a:r>
            <a:endParaRPr lang="de-DE" dirty="0">
              <a:solidFill>
                <a:schemeClr val="tx1"/>
              </a:solidFill>
            </a:endParaRPr>
          </a:p>
          <a:p>
            <a:pPr algn="just"/>
            <a:r>
              <a:rPr lang="de-DE" dirty="0">
                <a:solidFill>
                  <a:schemeClr val="tx1"/>
                </a:solidFill>
              </a:rPr>
              <a:t>	Neu hinzu:</a:t>
            </a:r>
          </a:p>
          <a:p>
            <a:pPr algn="just"/>
            <a:r>
              <a:rPr lang="de-DE" b="1" dirty="0">
                <a:solidFill>
                  <a:srgbClr val="C00000"/>
                </a:solidFill>
              </a:rPr>
              <a:t>	</a:t>
            </a:r>
            <a:r>
              <a:rPr lang="de-DE" dirty="0">
                <a:solidFill>
                  <a:srgbClr val="00B050"/>
                </a:solidFill>
              </a:rPr>
              <a:t>Eine Mannschaft im Zielwettbewerb besteht aus vier Spielern je 	Wettbewerb.</a:t>
            </a:r>
            <a:endParaRPr lang="de-DE" b="1" dirty="0">
              <a:solidFill>
                <a:srgbClr val="00B050"/>
              </a:solidFill>
            </a:endParaRPr>
          </a:p>
          <a:p>
            <a:pPr algn="just"/>
            <a:r>
              <a:rPr lang="de-DE" dirty="0">
                <a:solidFill>
                  <a:srgbClr val="00B050"/>
                </a:solidFill>
              </a:rPr>
              <a:t>	Die Startreihenfolge und Bahnvergabe erfolgt per Los.</a:t>
            </a:r>
            <a:endParaRPr lang="de-DE" b="1" dirty="0">
              <a:solidFill>
                <a:srgbClr val="00B050"/>
              </a:solidFill>
            </a:endParaRPr>
          </a:p>
          <a:p>
            <a:pPr algn="just"/>
            <a:endParaRPr lang="de-DE" sz="800" dirty="0">
              <a:solidFill>
                <a:srgbClr val="00B050"/>
              </a:solidFill>
            </a:endParaRPr>
          </a:p>
          <a:p>
            <a:pPr algn="just"/>
            <a:r>
              <a:rPr lang="de-DE" dirty="0">
                <a:solidFill>
                  <a:srgbClr val="00B050"/>
                </a:solidFill>
              </a:rPr>
              <a:t>	Im Mixedwettbewerb besteht die Mannschaft aus 2 Spielerinnen und 2 	Spielern, wobei die Reihenfolge des Spielers von der Mannschaft 	festgelegt wird.</a:t>
            </a:r>
            <a:endParaRPr lang="de-DE" b="1" dirty="0">
              <a:solidFill>
                <a:srgbClr val="00B050"/>
              </a:solidFill>
            </a:endParaRPr>
          </a:p>
          <a:p>
            <a:pPr algn="just"/>
            <a:r>
              <a:rPr lang="de-DE" dirty="0">
                <a:solidFill>
                  <a:srgbClr val="00B050"/>
                </a:solidFill>
              </a:rPr>
              <a:t>	Der Wettbewerb wird analog den Regeln der </a:t>
            </a:r>
            <a:r>
              <a:rPr lang="de-DE" b="1" dirty="0">
                <a:solidFill>
                  <a:srgbClr val="00B050"/>
                </a:solidFill>
              </a:rPr>
              <a:t>Variante Classic</a:t>
            </a:r>
            <a:r>
              <a:rPr lang="de-DE" dirty="0">
                <a:solidFill>
                  <a:srgbClr val="00B050"/>
                </a:solidFill>
              </a:rPr>
              <a:t> 	ausgetragen. Einspielzeit siehe </a:t>
            </a:r>
            <a:r>
              <a:rPr lang="de-DE" b="1" dirty="0">
                <a:solidFill>
                  <a:srgbClr val="00B050"/>
                </a:solidFill>
              </a:rPr>
              <a:t>IER-Regel 511</a:t>
            </a:r>
            <a:r>
              <a:rPr lang="de-DE" dirty="0">
                <a:solidFill>
                  <a:srgbClr val="00B050"/>
                </a:solidFill>
              </a:rPr>
              <a:t>.</a:t>
            </a:r>
            <a:endParaRPr lang="de-DE" b="1" dirty="0">
              <a:solidFill>
                <a:srgbClr val="00B050"/>
              </a:solidFill>
            </a:endParaRPr>
          </a:p>
          <a:p>
            <a:pPr algn="just"/>
            <a:endParaRPr lang="de-DE" sz="800" b="1" dirty="0">
              <a:solidFill>
                <a:srgbClr val="00B050"/>
              </a:solidFill>
            </a:endParaRPr>
          </a:p>
          <a:p>
            <a:pPr algn="just"/>
            <a:r>
              <a:rPr lang="de-DE" dirty="0">
                <a:solidFill>
                  <a:srgbClr val="00B050"/>
                </a:solidFill>
              </a:rPr>
              <a:t>	Die Summe der Ergebnisse aller vier Spieler entscheidet über den Rang. 	Bei Punktegleichheit wird analog </a:t>
            </a:r>
            <a:r>
              <a:rPr lang="de-DE" b="1" dirty="0">
                <a:solidFill>
                  <a:srgbClr val="00B050"/>
                </a:solidFill>
              </a:rPr>
              <a:t>IER</a:t>
            </a:r>
            <a:r>
              <a:rPr lang="de-DE" dirty="0">
                <a:solidFill>
                  <a:srgbClr val="00B050"/>
                </a:solidFill>
              </a:rPr>
              <a:t>-</a:t>
            </a:r>
            <a:r>
              <a:rPr lang="de-DE" b="1" dirty="0">
                <a:solidFill>
                  <a:srgbClr val="00B050"/>
                </a:solidFill>
              </a:rPr>
              <a:t>Regel 531</a:t>
            </a:r>
            <a:r>
              <a:rPr lang="de-DE" dirty="0">
                <a:solidFill>
                  <a:srgbClr val="00B050"/>
                </a:solidFill>
              </a:rPr>
              <a:t> gewertet.</a:t>
            </a:r>
            <a:endParaRPr lang="de-DE" b="1" dirty="0">
              <a:solidFill>
                <a:srgbClr val="00B050"/>
              </a:solidFill>
            </a:endParaRPr>
          </a:p>
        </p:txBody>
      </p:sp>
    </p:spTree>
    <p:extLst>
      <p:ext uri="{BB962C8B-B14F-4D97-AF65-F5344CB8AC3E}">
        <p14:creationId xmlns:p14="http://schemas.microsoft.com/office/powerpoint/2010/main" val="2105289752"/>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92512-5D11-CA65-60B9-874BAD8C1761}"/>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AC765A16-5098-7746-1DA0-AB883D941170}"/>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22</a:t>
            </a:fld>
            <a:endParaRPr dirty="0"/>
          </a:p>
        </p:txBody>
      </p:sp>
      <p:sp>
        <p:nvSpPr>
          <p:cNvPr id="32" name="Text">
            <a:extLst>
              <a:ext uri="{FF2B5EF4-FFF2-40B4-BE49-F238E27FC236}">
                <a16:creationId xmlns:a16="http://schemas.microsoft.com/office/drawing/2014/main" id="{AF8C7F74-4AF7-FE73-CA9B-E33883F7311F}"/>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6" name="Abschnitt 1…">
            <a:extLst>
              <a:ext uri="{FF2B5EF4-FFF2-40B4-BE49-F238E27FC236}">
                <a16:creationId xmlns:a16="http://schemas.microsoft.com/office/drawing/2014/main" id="{5487B4FE-27B6-1D9C-4B14-722E322E3FA9}"/>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Abschnitt 5</a:t>
            </a:r>
            <a:br>
              <a:rPr lang="de-DE" dirty="0"/>
            </a:br>
            <a:r>
              <a:rPr lang="de-DE" dirty="0"/>
              <a:t>ZIELWETTBEWERB</a:t>
            </a:r>
            <a:endParaRPr lang="de-DE" noProof="0" dirty="0"/>
          </a:p>
          <a:p>
            <a:pPr defTabSz="713231">
              <a:defRPr sz="2574"/>
            </a:pPr>
            <a:r>
              <a:rPr lang="de-DE" noProof="0" dirty="0"/>
              <a:t> </a:t>
            </a:r>
          </a:p>
        </p:txBody>
      </p:sp>
      <p:sp>
        <p:nvSpPr>
          <p:cNvPr id="9" name="Textfeld 8">
            <a:extLst>
              <a:ext uri="{FF2B5EF4-FFF2-40B4-BE49-F238E27FC236}">
                <a16:creationId xmlns:a16="http://schemas.microsoft.com/office/drawing/2014/main" id="{38E38270-965A-B7ED-1D8A-F81EC2B293D0}"/>
              </a:ext>
            </a:extLst>
          </p:cNvPr>
          <p:cNvSpPr txBox="1"/>
          <p:nvPr/>
        </p:nvSpPr>
        <p:spPr>
          <a:xfrm>
            <a:off x="329184" y="1154889"/>
            <a:ext cx="8449056" cy="5032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509 </a:t>
            </a:r>
            <a:r>
              <a:rPr lang="de-DE" sz="2000" b="1" dirty="0">
                <a:solidFill>
                  <a:srgbClr val="275E99"/>
                </a:solidFill>
              </a:rPr>
              <a:t>Zielwettbewerb „Head-to-Head“</a:t>
            </a:r>
            <a:endParaRPr lang="de-DE" dirty="0">
              <a:solidFill>
                <a:schemeClr val="tx1"/>
              </a:solidFill>
            </a:endParaRPr>
          </a:p>
          <a:p>
            <a:pPr algn="just"/>
            <a:r>
              <a:rPr lang="de-DE" dirty="0">
                <a:solidFill>
                  <a:schemeClr val="tx1"/>
                </a:solidFill>
              </a:rPr>
              <a:t>	Neu hinzu:</a:t>
            </a:r>
          </a:p>
          <a:p>
            <a:pPr algn="just"/>
            <a:r>
              <a:rPr lang="de-DE" b="1" dirty="0">
                <a:solidFill>
                  <a:srgbClr val="C00000"/>
                </a:solidFill>
              </a:rPr>
              <a:t>	</a:t>
            </a:r>
            <a:r>
              <a:rPr lang="de-DE" sz="1700" dirty="0">
                <a:solidFill>
                  <a:srgbClr val="00B050"/>
                </a:solidFill>
              </a:rPr>
              <a:t>Der Zielwettbewerb im </a:t>
            </a:r>
            <a:r>
              <a:rPr lang="de-DE" sz="1700" b="1" dirty="0">
                <a:solidFill>
                  <a:srgbClr val="00B050"/>
                </a:solidFill>
              </a:rPr>
              <a:t>Head-to-Head-Modus</a:t>
            </a:r>
            <a:r>
              <a:rPr lang="de-DE" sz="1700" dirty="0">
                <a:solidFill>
                  <a:srgbClr val="00B050"/>
                </a:solidFill>
              </a:rPr>
              <a:t> wird ausschließlich in den 	Finalrunden (Achtel-, Viertel-, Halbfinale und Finale) ausgetragen.</a:t>
            </a:r>
            <a:endParaRPr lang="de-DE" sz="1700" b="1" dirty="0">
              <a:solidFill>
                <a:srgbClr val="00B050"/>
              </a:solidFill>
            </a:endParaRPr>
          </a:p>
          <a:p>
            <a:pPr algn="just"/>
            <a:r>
              <a:rPr lang="de-DE" sz="1700" dirty="0">
                <a:solidFill>
                  <a:srgbClr val="00B050"/>
                </a:solidFill>
              </a:rPr>
              <a:t>	Der Wettbewerb wird in min. 4 und max. 7 Durchgängen mit je 4 Versuchen 	ausgetragen, wobei alle Versuche auf einer Bahn abwechselnd mit 	dem Gegner auszuführen sind. Der Spieler mit der niedrigeren 	Startnummer (bessere Platzierung) hat das Wahlrecht bei der 	Reihenfolge der Versuchsabgabe.</a:t>
            </a:r>
            <a:endParaRPr lang="de-DE" sz="1700" b="1" dirty="0">
              <a:solidFill>
                <a:srgbClr val="00B050"/>
              </a:solidFill>
            </a:endParaRPr>
          </a:p>
          <a:p>
            <a:pPr algn="just"/>
            <a:endParaRPr lang="de-DE" sz="500" dirty="0">
              <a:solidFill>
                <a:srgbClr val="00B050"/>
              </a:solidFill>
            </a:endParaRPr>
          </a:p>
          <a:p>
            <a:pPr algn="just"/>
            <a:r>
              <a:rPr lang="de-DE" sz="1700" dirty="0">
                <a:solidFill>
                  <a:srgbClr val="00B050"/>
                </a:solidFill>
              </a:rPr>
              <a:t>	In jedem Durchgang werden maximal 40 Punkte gewertet.</a:t>
            </a:r>
            <a:endParaRPr lang="de-DE" sz="1700" b="1" dirty="0">
              <a:solidFill>
                <a:srgbClr val="00B050"/>
              </a:solidFill>
            </a:endParaRPr>
          </a:p>
          <a:p>
            <a:pPr algn="just"/>
            <a:r>
              <a:rPr lang="de-DE" sz="1700" dirty="0">
                <a:solidFill>
                  <a:srgbClr val="00B050"/>
                </a:solidFill>
              </a:rPr>
              <a:t>	Die Paarungen setzen sich wie folgt aus dem Ergebnis der Vorrunde 	zusammen.</a:t>
            </a:r>
            <a:endParaRPr lang="de-DE" sz="1700" b="1" dirty="0">
              <a:solidFill>
                <a:srgbClr val="00B050"/>
              </a:solidFill>
            </a:endParaRPr>
          </a:p>
          <a:p>
            <a:pPr algn="just"/>
            <a:r>
              <a:rPr lang="de-DE" sz="1700" dirty="0">
                <a:solidFill>
                  <a:srgbClr val="00B050"/>
                </a:solidFill>
              </a:rPr>
              <a:t>	Rang 1 gegen Rang 16</a:t>
            </a:r>
            <a:endParaRPr lang="de-DE" sz="1700" b="1" dirty="0">
              <a:solidFill>
                <a:srgbClr val="00B050"/>
              </a:solidFill>
            </a:endParaRPr>
          </a:p>
          <a:p>
            <a:pPr algn="just"/>
            <a:r>
              <a:rPr lang="de-DE" sz="1700" dirty="0">
                <a:solidFill>
                  <a:srgbClr val="00B050"/>
                </a:solidFill>
              </a:rPr>
              <a:t>	Rang 2 gegen Rang 15</a:t>
            </a:r>
            <a:endParaRPr lang="de-DE" sz="1700" b="1" dirty="0">
              <a:solidFill>
                <a:srgbClr val="00B050"/>
              </a:solidFill>
            </a:endParaRPr>
          </a:p>
          <a:p>
            <a:pPr algn="just"/>
            <a:r>
              <a:rPr lang="de-DE" sz="1700" dirty="0">
                <a:solidFill>
                  <a:srgbClr val="00B050"/>
                </a:solidFill>
              </a:rPr>
              <a:t>	Rang 3 gegen Rang 14 usw.</a:t>
            </a:r>
            <a:endParaRPr lang="de-DE" sz="1700" b="1" dirty="0">
              <a:solidFill>
                <a:srgbClr val="00B050"/>
              </a:solidFill>
            </a:endParaRPr>
          </a:p>
          <a:p>
            <a:pPr algn="just"/>
            <a:r>
              <a:rPr lang="de-DE" sz="1700" dirty="0">
                <a:solidFill>
                  <a:srgbClr val="00B050"/>
                </a:solidFill>
              </a:rPr>
              <a:t>	Der weitere Turnierbaum ergibt sich automatisch aus den Paarungen.</a:t>
            </a:r>
            <a:endParaRPr lang="de-DE" sz="1700" b="1" dirty="0">
              <a:solidFill>
                <a:srgbClr val="00B050"/>
              </a:solidFill>
            </a:endParaRPr>
          </a:p>
          <a:p>
            <a:pPr algn="just"/>
            <a:endParaRPr lang="de-DE" sz="500" dirty="0">
              <a:solidFill>
                <a:srgbClr val="00B050"/>
              </a:solidFill>
            </a:endParaRPr>
          </a:p>
          <a:p>
            <a:pPr algn="just"/>
            <a:r>
              <a:rPr lang="de-DE" sz="1700" dirty="0">
                <a:solidFill>
                  <a:srgbClr val="00B050"/>
                </a:solidFill>
              </a:rPr>
              <a:t>	Die Wertung erfolgt analog der IER-Regel 503-506.</a:t>
            </a:r>
          </a:p>
          <a:p>
            <a:pPr algn="just"/>
            <a:r>
              <a:rPr lang="de-DE" sz="1700" i="1" dirty="0">
                <a:solidFill>
                  <a:srgbClr val="00B050"/>
                </a:solidFill>
              </a:rPr>
              <a:t>	Hinweis:	IER-Regel 512-517 sowie 521 und 523 gelten ohne Einschränkung.</a:t>
            </a:r>
            <a:endParaRPr lang="de-DE" sz="1700" b="1" dirty="0">
              <a:solidFill>
                <a:srgbClr val="00B050"/>
              </a:solidFill>
            </a:endParaRPr>
          </a:p>
        </p:txBody>
      </p:sp>
    </p:spTree>
    <p:extLst>
      <p:ext uri="{BB962C8B-B14F-4D97-AF65-F5344CB8AC3E}">
        <p14:creationId xmlns:p14="http://schemas.microsoft.com/office/powerpoint/2010/main" val="2778307851"/>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940F10-DC27-FD1C-E425-EA38B6B2DE7E}"/>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E0DBA2EB-47F8-97F4-13EE-E9E3C8D0EF27}"/>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23</a:t>
            </a:fld>
            <a:endParaRPr dirty="0"/>
          </a:p>
        </p:txBody>
      </p:sp>
      <p:sp>
        <p:nvSpPr>
          <p:cNvPr id="32" name="Text">
            <a:extLst>
              <a:ext uri="{FF2B5EF4-FFF2-40B4-BE49-F238E27FC236}">
                <a16:creationId xmlns:a16="http://schemas.microsoft.com/office/drawing/2014/main" id="{8AB15338-A1B1-D111-8D0B-45A6ADE50915}"/>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6" name="Abschnitt 1…">
            <a:extLst>
              <a:ext uri="{FF2B5EF4-FFF2-40B4-BE49-F238E27FC236}">
                <a16:creationId xmlns:a16="http://schemas.microsoft.com/office/drawing/2014/main" id="{E4EBAF56-7822-29DD-5E41-D3B977BF10E5}"/>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Abschnitt 5</a:t>
            </a:r>
            <a:br>
              <a:rPr lang="de-DE" dirty="0"/>
            </a:br>
            <a:r>
              <a:rPr lang="de-DE" dirty="0"/>
              <a:t>ZIELWETTBEWERB</a:t>
            </a:r>
            <a:endParaRPr lang="de-DE" noProof="0" dirty="0"/>
          </a:p>
          <a:p>
            <a:pPr defTabSz="713231">
              <a:defRPr sz="2574"/>
            </a:pPr>
            <a:r>
              <a:rPr lang="de-DE" noProof="0" dirty="0"/>
              <a:t> </a:t>
            </a:r>
          </a:p>
        </p:txBody>
      </p:sp>
      <p:sp>
        <p:nvSpPr>
          <p:cNvPr id="9" name="Textfeld 8">
            <a:extLst>
              <a:ext uri="{FF2B5EF4-FFF2-40B4-BE49-F238E27FC236}">
                <a16:creationId xmlns:a16="http://schemas.microsoft.com/office/drawing/2014/main" id="{7BF1CD7F-7145-FAD5-FF34-ECA658709FEE}"/>
              </a:ext>
            </a:extLst>
          </p:cNvPr>
          <p:cNvSpPr txBox="1"/>
          <p:nvPr/>
        </p:nvSpPr>
        <p:spPr>
          <a:xfrm>
            <a:off x="329184" y="1154889"/>
            <a:ext cx="8449056" cy="430887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509 </a:t>
            </a:r>
            <a:r>
              <a:rPr lang="de-DE" sz="2000" b="1" dirty="0">
                <a:solidFill>
                  <a:srgbClr val="275E99"/>
                </a:solidFill>
              </a:rPr>
              <a:t>Zielwettbewerb „Head-to-Head“ </a:t>
            </a:r>
            <a:r>
              <a:rPr lang="de-DE" sz="2000" b="1" dirty="0">
                <a:solidFill>
                  <a:schemeClr val="tx1"/>
                </a:solidFill>
              </a:rPr>
              <a:t>- Fortsetzung</a:t>
            </a:r>
            <a:endParaRPr lang="de-DE" dirty="0">
              <a:solidFill>
                <a:schemeClr val="tx1"/>
              </a:solidFill>
            </a:endParaRPr>
          </a:p>
          <a:p>
            <a:pPr algn="just"/>
            <a:r>
              <a:rPr lang="de-DE" dirty="0">
                <a:solidFill>
                  <a:schemeClr val="tx1"/>
                </a:solidFill>
              </a:rPr>
              <a:t>	Neu hinzu:</a:t>
            </a:r>
          </a:p>
          <a:p>
            <a:r>
              <a:rPr lang="de-DE" b="1" dirty="0">
                <a:solidFill>
                  <a:srgbClr val="C00000"/>
                </a:solidFill>
              </a:rPr>
              <a:t>	</a:t>
            </a:r>
            <a:r>
              <a:rPr lang="de-DE" b="1" dirty="0">
                <a:solidFill>
                  <a:srgbClr val="00B050"/>
                </a:solidFill>
              </a:rPr>
              <a:t>Durchgänge</a:t>
            </a:r>
          </a:p>
          <a:p>
            <a:endParaRPr lang="de-DE" sz="500" b="1" dirty="0">
              <a:solidFill>
                <a:srgbClr val="00B050"/>
              </a:solidFill>
            </a:endParaRPr>
          </a:p>
          <a:p>
            <a:r>
              <a:rPr lang="de-DE" dirty="0">
                <a:solidFill>
                  <a:srgbClr val="00B050"/>
                </a:solidFill>
              </a:rPr>
              <a:t>	1. Durchgang:	je 4 Versuche in die mittleren Zielringe</a:t>
            </a:r>
            <a:endParaRPr lang="de-DE" b="1" dirty="0">
              <a:solidFill>
                <a:srgbClr val="00B050"/>
              </a:solidFill>
            </a:endParaRPr>
          </a:p>
          <a:p>
            <a:r>
              <a:rPr lang="de-DE" dirty="0">
                <a:solidFill>
                  <a:srgbClr val="00B050"/>
                </a:solidFill>
              </a:rPr>
              <a:t>	2. Durchgang:	je 1 Versuch auf A / B / C / D</a:t>
            </a:r>
            <a:endParaRPr lang="de-DE" b="1" dirty="0">
              <a:solidFill>
                <a:srgbClr val="00B050"/>
              </a:solidFill>
            </a:endParaRPr>
          </a:p>
          <a:p>
            <a:r>
              <a:rPr lang="de-DE" dirty="0">
                <a:solidFill>
                  <a:srgbClr val="00B050"/>
                </a:solidFill>
              </a:rPr>
              <a:t>	3. Durchgang:	je 2 Versuche in die hinteren Zielringe</a:t>
            </a:r>
            <a:endParaRPr lang="de-DE" b="1" dirty="0">
              <a:solidFill>
                <a:srgbClr val="00B050"/>
              </a:solidFill>
            </a:endParaRPr>
          </a:p>
          <a:p>
            <a:r>
              <a:rPr lang="de-DE" dirty="0">
                <a:solidFill>
                  <a:srgbClr val="00B050"/>
                </a:solidFill>
              </a:rPr>
              <a:t>	4. Durchgang:	je 1 Versuch auf G / H / E / F</a:t>
            </a:r>
            <a:endParaRPr lang="de-DE" b="1" dirty="0">
              <a:solidFill>
                <a:srgbClr val="00B050"/>
              </a:solidFill>
            </a:endParaRPr>
          </a:p>
          <a:p>
            <a:r>
              <a:rPr lang="de-DE" sz="500" dirty="0">
                <a:solidFill>
                  <a:srgbClr val="00B050"/>
                </a:solidFill>
              </a:rPr>
              <a:t>	</a:t>
            </a:r>
          </a:p>
          <a:p>
            <a:r>
              <a:rPr lang="de-DE" dirty="0">
                <a:solidFill>
                  <a:srgbClr val="00B050"/>
                </a:solidFill>
              </a:rPr>
              <a:t>	siehe Abb. 17.1 - Schaubilder Durchgänge</a:t>
            </a:r>
            <a:endParaRPr lang="de-DE" b="1" dirty="0">
              <a:solidFill>
                <a:srgbClr val="00B050"/>
              </a:solidFill>
            </a:endParaRPr>
          </a:p>
          <a:p>
            <a:r>
              <a:rPr lang="de-DE" sz="500" dirty="0">
                <a:solidFill>
                  <a:srgbClr val="00B050"/>
                </a:solidFill>
              </a:rPr>
              <a:t>	</a:t>
            </a:r>
          </a:p>
          <a:p>
            <a:r>
              <a:rPr lang="de-DE" b="1" dirty="0">
                <a:solidFill>
                  <a:srgbClr val="00B050"/>
                </a:solidFill>
              </a:rPr>
              <a:t>	Rangfestsetzung</a:t>
            </a:r>
          </a:p>
          <a:p>
            <a:r>
              <a:rPr lang="de-DE" sz="500" dirty="0">
                <a:solidFill>
                  <a:srgbClr val="00B050"/>
                </a:solidFill>
              </a:rPr>
              <a:t>	</a:t>
            </a:r>
          </a:p>
          <a:p>
            <a:r>
              <a:rPr lang="de-DE" dirty="0">
                <a:solidFill>
                  <a:srgbClr val="00B050"/>
                </a:solidFill>
              </a:rPr>
              <a:t>	Vergabe der Durchgangspunkte (DZP):</a:t>
            </a:r>
            <a:endParaRPr lang="de-DE" b="1" dirty="0">
              <a:solidFill>
                <a:srgbClr val="00B050"/>
              </a:solidFill>
            </a:endParaRPr>
          </a:p>
          <a:p>
            <a:r>
              <a:rPr lang="de-DE" dirty="0">
                <a:solidFill>
                  <a:srgbClr val="00B050"/>
                </a:solidFill>
              </a:rPr>
              <a:t>	Sieger je Durchgang:		2 DZP</a:t>
            </a:r>
            <a:endParaRPr lang="de-DE" b="1" dirty="0">
              <a:solidFill>
                <a:srgbClr val="00B050"/>
              </a:solidFill>
            </a:endParaRPr>
          </a:p>
          <a:p>
            <a:r>
              <a:rPr lang="de-DE" dirty="0">
                <a:solidFill>
                  <a:srgbClr val="00B050"/>
                </a:solidFill>
              </a:rPr>
              <a:t>	Gleichstand:			1 DZP für beide</a:t>
            </a:r>
            <a:endParaRPr lang="de-DE" b="1" dirty="0">
              <a:solidFill>
                <a:srgbClr val="00B050"/>
              </a:solidFill>
            </a:endParaRPr>
          </a:p>
          <a:p>
            <a:r>
              <a:rPr lang="de-DE" dirty="0">
                <a:solidFill>
                  <a:srgbClr val="00B050"/>
                </a:solidFill>
              </a:rPr>
              <a:t>	Sieger der Begegnung nach allen Durchgängen ist, wer zuerst 7 	Durchgangspunkte erreicht.</a:t>
            </a:r>
            <a:endParaRPr lang="de-DE" b="1" dirty="0">
              <a:solidFill>
                <a:srgbClr val="00B050"/>
              </a:solidFill>
            </a:endParaRPr>
          </a:p>
        </p:txBody>
      </p:sp>
    </p:spTree>
    <p:extLst>
      <p:ext uri="{BB962C8B-B14F-4D97-AF65-F5344CB8AC3E}">
        <p14:creationId xmlns:p14="http://schemas.microsoft.com/office/powerpoint/2010/main" val="3462466726"/>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86398-D8F1-8DAA-48BB-DAE99729F7E3}"/>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881EC0E1-0A6C-B77F-1EEB-4CA882B7973F}"/>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24</a:t>
            </a:fld>
            <a:endParaRPr dirty="0"/>
          </a:p>
        </p:txBody>
      </p:sp>
      <p:sp>
        <p:nvSpPr>
          <p:cNvPr id="32" name="Text">
            <a:extLst>
              <a:ext uri="{FF2B5EF4-FFF2-40B4-BE49-F238E27FC236}">
                <a16:creationId xmlns:a16="http://schemas.microsoft.com/office/drawing/2014/main" id="{708A2DD8-9D96-EB71-C9FE-4E1975710AFE}"/>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6" name="Abschnitt 1…">
            <a:extLst>
              <a:ext uri="{FF2B5EF4-FFF2-40B4-BE49-F238E27FC236}">
                <a16:creationId xmlns:a16="http://schemas.microsoft.com/office/drawing/2014/main" id="{DB552E6A-C596-5531-4BBF-8687FF1A7F44}"/>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Abschnitt 5</a:t>
            </a:r>
            <a:br>
              <a:rPr lang="de-DE" dirty="0"/>
            </a:br>
            <a:r>
              <a:rPr lang="de-DE" dirty="0"/>
              <a:t>ZIELWETTBEWERB</a:t>
            </a:r>
            <a:endParaRPr lang="de-DE" noProof="0" dirty="0"/>
          </a:p>
          <a:p>
            <a:pPr defTabSz="713231">
              <a:defRPr sz="2574"/>
            </a:pPr>
            <a:r>
              <a:rPr lang="de-DE" noProof="0" dirty="0"/>
              <a:t> </a:t>
            </a:r>
          </a:p>
        </p:txBody>
      </p:sp>
      <p:sp>
        <p:nvSpPr>
          <p:cNvPr id="9" name="Textfeld 8">
            <a:extLst>
              <a:ext uri="{FF2B5EF4-FFF2-40B4-BE49-F238E27FC236}">
                <a16:creationId xmlns:a16="http://schemas.microsoft.com/office/drawing/2014/main" id="{77A90E0F-0441-2CEC-B788-F8FD595B09AF}"/>
              </a:ext>
            </a:extLst>
          </p:cNvPr>
          <p:cNvSpPr txBox="1"/>
          <p:nvPr/>
        </p:nvSpPr>
        <p:spPr>
          <a:xfrm>
            <a:off x="329184" y="1154889"/>
            <a:ext cx="8449056" cy="31239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509 </a:t>
            </a:r>
            <a:r>
              <a:rPr lang="de-DE" sz="2000" b="1" dirty="0">
                <a:solidFill>
                  <a:srgbClr val="275E99"/>
                </a:solidFill>
              </a:rPr>
              <a:t>Zielwettbewerb „Head-to-Head“ </a:t>
            </a:r>
            <a:r>
              <a:rPr lang="de-DE" sz="2000" b="1" dirty="0">
                <a:solidFill>
                  <a:schemeClr val="tx1"/>
                </a:solidFill>
              </a:rPr>
              <a:t>- Fortsetzung</a:t>
            </a:r>
            <a:endParaRPr lang="de-DE" dirty="0">
              <a:solidFill>
                <a:schemeClr val="tx1"/>
              </a:solidFill>
            </a:endParaRPr>
          </a:p>
          <a:p>
            <a:pPr algn="just"/>
            <a:r>
              <a:rPr lang="de-DE" dirty="0">
                <a:solidFill>
                  <a:schemeClr val="tx1"/>
                </a:solidFill>
              </a:rPr>
              <a:t>	Neu hinzu:</a:t>
            </a:r>
          </a:p>
          <a:p>
            <a:r>
              <a:rPr lang="de-DE" b="1" dirty="0">
                <a:solidFill>
                  <a:srgbClr val="C00000"/>
                </a:solidFill>
              </a:rPr>
              <a:t>	</a:t>
            </a:r>
            <a:r>
              <a:rPr lang="de-DE" b="1" dirty="0">
                <a:solidFill>
                  <a:srgbClr val="00B050"/>
                </a:solidFill>
              </a:rPr>
              <a:t>Unentschieden</a:t>
            </a:r>
          </a:p>
          <a:p>
            <a:endParaRPr lang="de-DE" sz="500" dirty="0">
              <a:solidFill>
                <a:srgbClr val="00B050"/>
              </a:solidFill>
            </a:endParaRPr>
          </a:p>
          <a:p>
            <a:r>
              <a:rPr lang="de-DE" dirty="0">
                <a:solidFill>
                  <a:srgbClr val="00B050"/>
                </a:solidFill>
              </a:rPr>
              <a:t>	Bei Gleichstand nach allen Durchgängen gilt:</a:t>
            </a:r>
            <a:endParaRPr lang="de-DE" b="1" dirty="0">
              <a:solidFill>
                <a:srgbClr val="00B050"/>
              </a:solidFill>
            </a:endParaRPr>
          </a:p>
          <a:p>
            <a:pPr lvl="0"/>
            <a:r>
              <a:rPr lang="de-DE" sz="500" dirty="0">
                <a:solidFill>
                  <a:srgbClr val="00B050"/>
                </a:solidFill>
              </a:rPr>
              <a:t>	</a:t>
            </a:r>
          </a:p>
          <a:p>
            <a:pPr lvl="0"/>
            <a:r>
              <a:rPr lang="de-DE" dirty="0">
                <a:solidFill>
                  <a:srgbClr val="00B050"/>
                </a:solidFill>
              </a:rPr>
              <a:t>          1. 	Die Anzahl der Gesamtpunkte aus allen Durchgängen entscheidet 	über den Sieg.</a:t>
            </a:r>
            <a:endParaRPr lang="de-DE" b="1" dirty="0">
              <a:solidFill>
                <a:srgbClr val="00B050"/>
              </a:solidFill>
            </a:endParaRPr>
          </a:p>
          <a:p>
            <a:pPr lvl="0"/>
            <a:r>
              <a:rPr lang="de-DE" sz="500" dirty="0">
                <a:solidFill>
                  <a:srgbClr val="00B050"/>
                </a:solidFill>
              </a:rPr>
              <a:t>	</a:t>
            </a:r>
          </a:p>
          <a:p>
            <a:pPr lvl="0"/>
            <a:r>
              <a:rPr lang="de-DE" dirty="0">
                <a:solidFill>
                  <a:srgbClr val="00B050"/>
                </a:solidFill>
              </a:rPr>
              <a:t>          2. 	Im Falle eines erneuten Gleichstandes wird ein TIE-Break durchgeführt. 	Die beiden Teilnehmenden treten dabei abwechselnd mit jeweils einem 	Versuch auf die mittleren Zielringe an, bis eine Siegerin oder ein Sieger 	feststeht.</a:t>
            </a:r>
            <a:endParaRPr lang="de-DE" b="1" dirty="0">
              <a:solidFill>
                <a:srgbClr val="00B050"/>
              </a:solidFill>
            </a:endParaRPr>
          </a:p>
        </p:txBody>
      </p:sp>
    </p:spTree>
    <p:extLst>
      <p:ext uri="{BB962C8B-B14F-4D97-AF65-F5344CB8AC3E}">
        <p14:creationId xmlns:p14="http://schemas.microsoft.com/office/powerpoint/2010/main" val="2899783818"/>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068B9-671A-687F-432C-1E41E124D012}"/>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73E8B444-A7F3-C462-61C0-083A1D351DE6}"/>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25</a:t>
            </a:fld>
            <a:endParaRPr dirty="0"/>
          </a:p>
        </p:txBody>
      </p:sp>
      <p:sp>
        <p:nvSpPr>
          <p:cNvPr id="32" name="Text">
            <a:extLst>
              <a:ext uri="{FF2B5EF4-FFF2-40B4-BE49-F238E27FC236}">
                <a16:creationId xmlns:a16="http://schemas.microsoft.com/office/drawing/2014/main" id="{F7A59F12-9506-EF9D-5F8E-60D328EFE7E0}"/>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6" name="Abschnitt 1…">
            <a:extLst>
              <a:ext uri="{FF2B5EF4-FFF2-40B4-BE49-F238E27FC236}">
                <a16:creationId xmlns:a16="http://schemas.microsoft.com/office/drawing/2014/main" id="{4ECBB3A0-C465-4EF3-5806-12765BD20B3D}"/>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Abschnitt 5</a:t>
            </a:r>
            <a:br>
              <a:rPr lang="de-DE" dirty="0"/>
            </a:br>
            <a:r>
              <a:rPr lang="de-DE" dirty="0"/>
              <a:t>ZIELWETTBEWERB</a:t>
            </a:r>
            <a:endParaRPr lang="de-DE" noProof="0" dirty="0"/>
          </a:p>
          <a:p>
            <a:pPr defTabSz="713231">
              <a:defRPr sz="2574"/>
            </a:pPr>
            <a:r>
              <a:rPr lang="de-DE" noProof="0" dirty="0"/>
              <a:t> </a:t>
            </a:r>
          </a:p>
        </p:txBody>
      </p:sp>
      <p:sp>
        <p:nvSpPr>
          <p:cNvPr id="9" name="Textfeld 8">
            <a:extLst>
              <a:ext uri="{FF2B5EF4-FFF2-40B4-BE49-F238E27FC236}">
                <a16:creationId xmlns:a16="http://schemas.microsoft.com/office/drawing/2014/main" id="{EA531C0D-EB4E-EA48-7F20-1B1D3DC60F00}"/>
              </a:ext>
            </a:extLst>
          </p:cNvPr>
          <p:cNvSpPr txBox="1"/>
          <p:nvPr/>
        </p:nvSpPr>
        <p:spPr>
          <a:xfrm>
            <a:off x="329184" y="1154889"/>
            <a:ext cx="8449056" cy="54168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511 </a:t>
            </a:r>
            <a:r>
              <a:rPr lang="de-DE" sz="2000" b="1" dirty="0">
                <a:solidFill>
                  <a:srgbClr val="275E99"/>
                </a:solidFill>
              </a:rPr>
              <a:t>Einspielzeiten und Probeversuche</a:t>
            </a:r>
            <a:endParaRPr lang="de-DE" sz="2000" b="1" dirty="0">
              <a:solidFill>
                <a:schemeClr val="tx1"/>
              </a:solidFill>
            </a:endParaRPr>
          </a:p>
          <a:p>
            <a:pPr algn="just"/>
            <a:r>
              <a:rPr lang="de-DE" b="1" dirty="0">
                <a:solidFill>
                  <a:schemeClr val="tx1"/>
                </a:solidFill>
              </a:rPr>
              <a:t>	</a:t>
            </a:r>
            <a:r>
              <a:rPr lang="de-DE" dirty="0">
                <a:solidFill>
                  <a:schemeClr val="tx1"/>
                </a:solidFill>
              </a:rPr>
              <a:t>Neu hinzu:</a:t>
            </a:r>
          </a:p>
          <a:p>
            <a:r>
              <a:rPr lang="de-DE" b="1" dirty="0">
                <a:solidFill>
                  <a:srgbClr val="C00000"/>
                </a:solidFill>
              </a:rPr>
              <a:t>	</a:t>
            </a:r>
            <a:r>
              <a:rPr lang="de-DE" dirty="0">
                <a:solidFill>
                  <a:srgbClr val="00B050"/>
                </a:solidFill>
              </a:rPr>
              <a:t>Zu Beginn des Wettbewerbes gibt es für jeden Spieler:</a:t>
            </a:r>
          </a:p>
          <a:p>
            <a:endParaRPr lang="de-DE" sz="500" b="1" dirty="0">
              <a:solidFill>
                <a:srgbClr val="00B050"/>
              </a:solidFill>
            </a:endParaRPr>
          </a:p>
          <a:p>
            <a:r>
              <a:rPr lang="de-DE" dirty="0">
                <a:solidFill>
                  <a:srgbClr val="00B050"/>
                </a:solidFill>
              </a:rPr>
              <a:t> 	Ziel-Einzel Classic:	8 Minuten Einspielzeit</a:t>
            </a:r>
            <a:endParaRPr lang="de-DE" b="1" dirty="0">
              <a:solidFill>
                <a:srgbClr val="00B050"/>
              </a:solidFill>
            </a:endParaRPr>
          </a:p>
          <a:p>
            <a:r>
              <a:rPr lang="de-DE" dirty="0">
                <a:solidFill>
                  <a:srgbClr val="00B050"/>
                </a:solidFill>
              </a:rPr>
              <a:t>	Ziel-Einzel Compact:	8 Minuten Einspielzeit</a:t>
            </a:r>
            <a:endParaRPr lang="de-DE" b="1" dirty="0">
              <a:solidFill>
                <a:srgbClr val="00B050"/>
              </a:solidFill>
            </a:endParaRPr>
          </a:p>
          <a:p>
            <a:r>
              <a:rPr lang="de-DE" dirty="0">
                <a:solidFill>
                  <a:srgbClr val="00B050"/>
                </a:solidFill>
              </a:rPr>
              <a:t>	Ziel-Teamwettbewerb:	6 Probeversuche in ≤ 4 Minuten</a:t>
            </a:r>
            <a:endParaRPr lang="de-DE" b="1" dirty="0">
              <a:solidFill>
                <a:srgbClr val="00B050"/>
              </a:solidFill>
            </a:endParaRPr>
          </a:p>
          <a:p>
            <a:r>
              <a:rPr lang="de-DE" dirty="0">
                <a:solidFill>
                  <a:srgbClr val="00B050"/>
                </a:solidFill>
              </a:rPr>
              <a:t>	Ziel-Mixedwettbewerb:	6 Probeversuche in ≤ 4 Minuten</a:t>
            </a:r>
            <a:endParaRPr lang="de-DE" b="1" dirty="0">
              <a:solidFill>
                <a:srgbClr val="00B050"/>
              </a:solidFill>
            </a:endParaRPr>
          </a:p>
          <a:p>
            <a:r>
              <a:rPr lang="de-DE" dirty="0">
                <a:solidFill>
                  <a:srgbClr val="00B050"/>
                </a:solidFill>
              </a:rPr>
              <a:t>	Head-to-Head:		je 8 Probeversuche</a:t>
            </a:r>
            <a:endParaRPr lang="de-DE" b="1" dirty="0">
              <a:solidFill>
                <a:srgbClr val="00B050"/>
              </a:solidFill>
            </a:endParaRPr>
          </a:p>
          <a:p>
            <a:r>
              <a:rPr lang="de-DE" dirty="0">
                <a:solidFill>
                  <a:srgbClr val="00B050"/>
                </a:solidFill>
              </a:rPr>
              <a:t> 				abwechselnd mit dem Gegner</a:t>
            </a:r>
            <a:endParaRPr lang="de-DE" b="1" dirty="0">
              <a:solidFill>
                <a:srgbClr val="00B050"/>
              </a:solidFill>
            </a:endParaRPr>
          </a:p>
          <a:p>
            <a:endParaRPr lang="de-DE" sz="500" b="1" dirty="0">
              <a:solidFill>
                <a:srgbClr val="00B050"/>
              </a:solidFill>
            </a:endParaRPr>
          </a:p>
          <a:p>
            <a:r>
              <a:rPr lang="de-DE" dirty="0">
                <a:solidFill>
                  <a:srgbClr val="00B050"/>
                </a:solidFill>
              </a:rPr>
              <a:t>	Auf den Wettbewerbsbahnen sind vor Beginn des Wettkampfes keine 	Trainingsversuche zulässig.</a:t>
            </a:r>
            <a:endParaRPr lang="de-DE" b="1" dirty="0">
              <a:solidFill>
                <a:srgbClr val="00B050"/>
              </a:solidFill>
            </a:endParaRPr>
          </a:p>
          <a:p>
            <a:endParaRPr lang="de-DE" sz="500" b="1" dirty="0">
              <a:solidFill>
                <a:srgbClr val="00B050"/>
              </a:solidFill>
            </a:endParaRPr>
          </a:p>
          <a:p>
            <a:r>
              <a:rPr lang="de-DE" dirty="0">
                <a:solidFill>
                  <a:srgbClr val="00B050"/>
                </a:solidFill>
              </a:rPr>
              <a:t>	</a:t>
            </a:r>
            <a:r>
              <a:rPr lang="de-DE" b="1" dirty="0">
                <a:solidFill>
                  <a:srgbClr val="00B050"/>
                </a:solidFill>
              </a:rPr>
              <a:t>Zeitvorgabe für Wertungsdurchgänge:</a:t>
            </a:r>
          </a:p>
          <a:p>
            <a:endParaRPr lang="de-DE" sz="500" b="1" dirty="0">
              <a:solidFill>
                <a:srgbClr val="00B050"/>
              </a:solidFill>
            </a:endParaRPr>
          </a:p>
          <a:p>
            <a:r>
              <a:rPr lang="de-DE" dirty="0">
                <a:solidFill>
                  <a:srgbClr val="00B050"/>
                </a:solidFill>
              </a:rPr>
              <a:t>	Ziel-Einzel Classic:	18 Minuten Wertungszeit</a:t>
            </a:r>
            <a:endParaRPr lang="de-DE" b="1" dirty="0">
              <a:solidFill>
                <a:srgbClr val="00B050"/>
              </a:solidFill>
            </a:endParaRPr>
          </a:p>
          <a:p>
            <a:r>
              <a:rPr lang="de-DE" dirty="0">
                <a:solidFill>
                  <a:srgbClr val="00B050"/>
                </a:solidFill>
              </a:rPr>
              <a:t>	Ziel-Einzel Compact:	12 Minuten Wertungszeit</a:t>
            </a:r>
            <a:endParaRPr lang="de-DE" b="1" dirty="0">
              <a:solidFill>
                <a:srgbClr val="00B050"/>
              </a:solidFill>
            </a:endParaRPr>
          </a:p>
          <a:p>
            <a:r>
              <a:rPr lang="de-DE" dirty="0">
                <a:solidFill>
                  <a:srgbClr val="00B050"/>
                </a:solidFill>
              </a:rPr>
              <a:t>	Ziel-Teamwettbewerb:	  9 Minuten Wertungszeit</a:t>
            </a:r>
            <a:endParaRPr lang="de-DE" b="1" dirty="0">
              <a:solidFill>
                <a:srgbClr val="00B050"/>
              </a:solidFill>
            </a:endParaRPr>
          </a:p>
          <a:p>
            <a:r>
              <a:rPr lang="de-DE" dirty="0">
                <a:solidFill>
                  <a:srgbClr val="00B050"/>
                </a:solidFill>
              </a:rPr>
              <a:t>	Ziel-Mixedwettbewerb:	  9 Minuten Wertungszeit</a:t>
            </a:r>
            <a:endParaRPr lang="de-DE" b="1" dirty="0">
              <a:solidFill>
                <a:srgbClr val="00B050"/>
              </a:solidFill>
            </a:endParaRPr>
          </a:p>
          <a:p>
            <a:r>
              <a:rPr lang="de-DE" dirty="0">
                <a:solidFill>
                  <a:srgbClr val="00B050"/>
                </a:solidFill>
              </a:rPr>
              <a:t>	Head-to-Head:		≤3 Minuten Wertungszeit,</a:t>
            </a:r>
            <a:endParaRPr lang="de-DE" b="1" dirty="0">
              <a:solidFill>
                <a:srgbClr val="00B050"/>
              </a:solidFill>
            </a:endParaRPr>
          </a:p>
          <a:p>
            <a:r>
              <a:rPr lang="de-DE" dirty="0">
                <a:solidFill>
                  <a:srgbClr val="00B050"/>
                </a:solidFill>
              </a:rPr>
              <a:t> 				je Spieler, je Durchgang</a:t>
            </a:r>
            <a:endParaRPr lang="de-DE" b="1" dirty="0">
              <a:solidFill>
                <a:srgbClr val="00B050"/>
              </a:solidFill>
            </a:endParaRPr>
          </a:p>
        </p:txBody>
      </p:sp>
    </p:spTree>
    <p:extLst>
      <p:ext uri="{BB962C8B-B14F-4D97-AF65-F5344CB8AC3E}">
        <p14:creationId xmlns:p14="http://schemas.microsoft.com/office/powerpoint/2010/main" val="756275032"/>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37D210-D5C2-C717-C24C-239B1DAE7224}"/>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C6C1AB71-DBD9-206B-5BAA-6A9DE58629C0}"/>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26</a:t>
            </a:fld>
            <a:endParaRPr dirty="0"/>
          </a:p>
        </p:txBody>
      </p:sp>
      <p:sp>
        <p:nvSpPr>
          <p:cNvPr id="32" name="Text">
            <a:extLst>
              <a:ext uri="{FF2B5EF4-FFF2-40B4-BE49-F238E27FC236}">
                <a16:creationId xmlns:a16="http://schemas.microsoft.com/office/drawing/2014/main" id="{914A13DA-CF0A-8414-43D1-DD26732FD872}"/>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6" name="Abschnitt 1…">
            <a:extLst>
              <a:ext uri="{FF2B5EF4-FFF2-40B4-BE49-F238E27FC236}">
                <a16:creationId xmlns:a16="http://schemas.microsoft.com/office/drawing/2014/main" id="{5CED2A34-257E-09EB-D7F4-037103CE1A45}"/>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Abschnitt 5</a:t>
            </a:r>
            <a:br>
              <a:rPr lang="de-DE" dirty="0"/>
            </a:br>
            <a:r>
              <a:rPr lang="de-DE" dirty="0"/>
              <a:t>ZIELWETTBEWERB</a:t>
            </a:r>
            <a:endParaRPr lang="de-DE" noProof="0" dirty="0"/>
          </a:p>
          <a:p>
            <a:pPr defTabSz="713231">
              <a:defRPr sz="2574"/>
            </a:pPr>
            <a:r>
              <a:rPr lang="de-DE" noProof="0" dirty="0"/>
              <a:t> </a:t>
            </a:r>
          </a:p>
        </p:txBody>
      </p:sp>
      <p:sp>
        <p:nvSpPr>
          <p:cNvPr id="9" name="Textfeld 8">
            <a:extLst>
              <a:ext uri="{FF2B5EF4-FFF2-40B4-BE49-F238E27FC236}">
                <a16:creationId xmlns:a16="http://schemas.microsoft.com/office/drawing/2014/main" id="{41E876E2-6CC3-F93F-F621-519A7A482E2A}"/>
              </a:ext>
            </a:extLst>
          </p:cNvPr>
          <p:cNvSpPr txBox="1"/>
          <p:nvPr/>
        </p:nvSpPr>
        <p:spPr>
          <a:xfrm>
            <a:off x="329184" y="1154889"/>
            <a:ext cx="8449056" cy="32008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532 </a:t>
            </a:r>
            <a:r>
              <a:rPr lang="de-DE" sz="2000" b="1" dirty="0">
                <a:solidFill>
                  <a:srgbClr val="275E99"/>
                </a:solidFill>
              </a:rPr>
              <a:t>Mannschaftswertung</a:t>
            </a:r>
            <a:endParaRPr lang="de-DE" sz="2000" b="1" dirty="0">
              <a:solidFill>
                <a:schemeClr val="tx1"/>
              </a:solidFill>
            </a:endParaRPr>
          </a:p>
          <a:p>
            <a:pPr algn="just"/>
            <a:r>
              <a:rPr lang="de-DE" b="1" dirty="0">
                <a:solidFill>
                  <a:schemeClr val="tx1"/>
                </a:solidFill>
              </a:rPr>
              <a:t>	</a:t>
            </a:r>
            <a:r>
              <a:rPr lang="de-DE" dirty="0">
                <a:solidFill>
                  <a:schemeClr val="tx1"/>
                </a:solidFill>
              </a:rPr>
              <a:t>Entfernt: </a:t>
            </a:r>
            <a:r>
              <a:rPr lang="de-DE" sz="1100" dirty="0">
                <a:solidFill>
                  <a:srgbClr val="C00000"/>
                </a:solidFill>
              </a:rPr>
              <a:t>(Neuregelung durch IER-Regel 501, 507, 508, 509 sowie 511)</a:t>
            </a:r>
          </a:p>
          <a:p>
            <a:pPr algn="just"/>
            <a:r>
              <a:rPr lang="de-DE" b="1" dirty="0">
                <a:solidFill>
                  <a:srgbClr val="C00000"/>
                </a:solidFill>
              </a:rPr>
              <a:t>	</a:t>
            </a:r>
            <a:r>
              <a:rPr lang="de-DE" strike="sngStrike" dirty="0">
                <a:solidFill>
                  <a:srgbClr val="FF0000"/>
                </a:solidFill>
              </a:rPr>
              <a:t>Eine Mannschaft im Zielwettbewerb besteht aus </a:t>
            </a:r>
            <a:r>
              <a:rPr lang="de-DE" b="1" strike="sngStrike" dirty="0">
                <a:solidFill>
                  <a:srgbClr val="FF0000"/>
                </a:solidFill>
              </a:rPr>
              <a:t>vier </a:t>
            </a:r>
            <a:r>
              <a:rPr lang="de-DE" strike="sngStrike" dirty="0">
                <a:solidFill>
                  <a:srgbClr val="FF0000"/>
                </a:solidFill>
              </a:rPr>
              <a:t>Spielern je Damen - </a:t>
            </a:r>
            <a:r>
              <a:rPr lang="de-DE" dirty="0">
                <a:solidFill>
                  <a:srgbClr val="FF0000"/>
                </a:solidFill>
              </a:rPr>
              <a:t>	</a:t>
            </a:r>
            <a:r>
              <a:rPr lang="de-DE" strike="sngStrike" dirty="0">
                <a:solidFill>
                  <a:srgbClr val="FF0000"/>
                </a:solidFill>
              </a:rPr>
              <a:t>und Herrenwettbewerbe. Im Mixed Wettbewerb besteht die Mannschaft </a:t>
            </a:r>
            <a:r>
              <a:rPr lang="de-DE" dirty="0">
                <a:solidFill>
                  <a:srgbClr val="FF0000"/>
                </a:solidFill>
              </a:rPr>
              <a:t>	</a:t>
            </a:r>
            <a:r>
              <a:rPr lang="de-DE" strike="sngStrike" dirty="0">
                <a:solidFill>
                  <a:srgbClr val="FF0000"/>
                </a:solidFill>
              </a:rPr>
              <a:t>aus 2 Spielerinnen und 2 Spielern.</a:t>
            </a:r>
          </a:p>
          <a:p>
            <a:pPr algn="just"/>
            <a:r>
              <a:rPr lang="de-DE" dirty="0">
                <a:solidFill>
                  <a:srgbClr val="FF0000"/>
                </a:solidFill>
              </a:rPr>
              <a:t>	</a:t>
            </a:r>
            <a:r>
              <a:rPr lang="de-DE" strike="sngStrike" dirty="0">
                <a:solidFill>
                  <a:srgbClr val="FF0000"/>
                </a:solidFill>
              </a:rPr>
              <a:t>Die Startreihenfolge und Zuteilung der Wettbewerbs- bahnen wird </a:t>
            </a:r>
            <a:r>
              <a:rPr lang="de-DE" dirty="0">
                <a:solidFill>
                  <a:srgbClr val="FF0000"/>
                </a:solidFill>
              </a:rPr>
              <a:t>	</a:t>
            </a:r>
            <a:r>
              <a:rPr lang="de-DE" strike="sngStrike" dirty="0">
                <a:solidFill>
                  <a:srgbClr val="FF0000"/>
                </a:solidFill>
              </a:rPr>
              <a:t>ausgelost.</a:t>
            </a:r>
          </a:p>
          <a:p>
            <a:pPr algn="just"/>
            <a:r>
              <a:rPr lang="de-DE" dirty="0">
                <a:solidFill>
                  <a:srgbClr val="FF0000"/>
                </a:solidFill>
              </a:rPr>
              <a:t>	</a:t>
            </a:r>
            <a:r>
              <a:rPr lang="de-DE" strike="sngStrike" dirty="0">
                <a:solidFill>
                  <a:srgbClr val="FF0000"/>
                </a:solidFill>
              </a:rPr>
              <a:t>Zu Beginn seines Durchganges sind jedem Spieler 6 Probeversuche </a:t>
            </a:r>
            <a:r>
              <a:rPr lang="de-DE" dirty="0">
                <a:solidFill>
                  <a:srgbClr val="FF0000"/>
                </a:solidFill>
              </a:rPr>
              <a:t>	</a:t>
            </a:r>
            <a:r>
              <a:rPr lang="de-DE" strike="sngStrike" dirty="0">
                <a:solidFill>
                  <a:srgbClr val="FF0000"/>
                </a:solidFill>
              </a:rPr>
              <a:t>gestattet.</a:t>
            </a:r>
          </a:p>
          <a:p>
            <a:pPr algn="just"/>
            <a:r>
              <a:rPr lang="de-DE" dirty="0">
                <a:solidFill>
                  <a:srgbClr val="FF0000"/>
                </a:solidFill>
              </a:rPr>
              <a:t>	</a:t>
            </a:r>
            <a:r>
              <a:rPr lang="de-DE" strike="sngStrike" dirty="0">
                <a:solidFill>
                  <a:srgbClr val="FF0000"/>
                </a:solidFill>
              </a:rPr>
              <a:t>Die Summe der Ergebnisse aller vier Spieler entscheidet über den </a:t>
            </a:r>
            <a:r>
              <a:rPr lang="de-DE" dirty="0">
                <a:solidFill>
                  <a:srgbClr val="FF0000"/>
                </a:solidFill>
              </a:rPr>
              <a:t>	</a:t>
            </a:r>
            <a:r>
              <a:rPr lang="de-DE" strike="sngStrike" dirty="0">
                <a:solidFill>
                  <a:srgbClr val="FF0000"/>
                </a:solidFill>
              </a:rPr>
              <a:t>Rang. Bei Punktegleichheit wird analog Regel 531 gewertet.</a:t>
            </a:r>
          </a:p>
        </p:txBody>
      </p:sp>
    </p:spTree>
    <p:extLst>
      <p:ext uri="{BB962C8B-B14F-4D97-AF65-F5344CB8AC3E}">
        <p14:creationId xmlns:p14="http://schemas.microsoft.com/office/powerpoint/2010/main" val="103174710"/>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BD315-3F4F-531D-6BE5-A468CACDF694}"/>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8453FBC7-2FEA-61AE-341F-59545E9F2CFC}"/>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27</a:t>
            </a:fld>
            <a:endParaRPr dirty="0"/>
          </a:p>
        </p:txBody>
      </p:sp>
      <p:sp>
        <p:nvSpPr>
          <p:cNvPr id="32" name="Text">
            <a:extLst>
              <a:ext uri="{FF2B5EF4-FFF2-40B4-BE49-F238E27FC236}">
                <a16:creationId xmlns:a16="http://schemas.microsoft.com/office/drawing/2014/main" id="{D45FD225-EF29-EF5C-32BE-2F3DE450F3DE}"/>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6" name="Abschnitt 1…">
            <a:extLst>
              <a:ext uri="{FF2B5EF4-FFF2-40B4-BE49-F238E27FC236}">
                <a16:creationId xmlns:a16="http://schemas.microsoft.com/office/drawing/2014/main" id="{6190CBDE-ED80-C263-E6DB-81C8B6470EEE}"/>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Abschnitt 6a</a:t>
            </a:r>
            <a:br>
              <a:rPr lang="de-DE" dirty="0"/>
            </a:br>
            <a:r>
              <a:rPr lang="de-DE" dirty="0"/>
              <a:t>WEITENWETTBEWERB</a:t>
            </a:r>
            <a:endParaRPr lang="de-DE" noProof="0" dirty="0"/>
          </a:p>
          <a:p>
            <a:pPr defTabSz="713231">
              <a:defRPr sz="2574"/>
            </a:pPr>
            <a:r>
              <a:rPr lang="de-DE" noProof="0" dirty="0"/>
              <a:t> </a:t>
            </a:r>
          </a:p>
        </p:txBody>
      </p:sp>
      <p:sp>
        <p:nvSpPr>
          <p:cNvPr id="9" name="Textfeld 8">
            <a:extLst>
              <a:ext uri="{FF2B5EF4-FFF2-40B4-BE49-F238E27FC236}">
                <a16:creationId xmlns:a16="http://schemas.microsoft.com/office/drawing/2014/main" id="{6050788F-4C36-8F2F-C3C3-65521073B850}"/>
              </a:ext>
            </a:extLst>
          </p:cNvPr>
          <p:cNvSpPr txBox="1"/>
          <p:nvPr/>
        </p:nvSpPr>
        <p:spPr>
          <a:xfrm>
            <a:off x="329184" y="1154889"/>
            <a:ext cx="8449056" cy="153888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604 </a:t>
            </a:r>
            <a:r>
              <a:rPr lang="de-DE" sz="2000" b="1" dirty="0">
                <a:solidFill>
                  <a:srgbClr val="275E99"/>
                </a:solidFill>
              </a:rPr>
              <a:t>Spielregeln</a:t>
            </a:r>
            <a:endParaRPr lang="de-DE" sz="2000" b="1" dirty="0">
              <a:solidFill>
                <a:schemeClr val="tx1"/>
              </a:solidFill>
            </a:endParaRPr>
          </a:p>
          <a:p>
            <a:pPr algn="just"/>
            <a:r>
              <a:rPr lang="de-DE" b="1" dirty="0">
                <a:solidFill>
                  <a:schemeClr val="tx1"/>
                </a:solidFill>
              </a:rPr>
              <a:t>	</a:t>
            </a:r>
            <a:r>
              <a:rPr lang="de-DE" dirty="0">
                <a:solidFill>
                  <a:schemeClr val="tx1"/>
                </a:solidFill>
              </a:rPr>
              <a:t>Neu hinzu:</a:t>
            </a:r>
            <a:endParaRPr lang="de-DE" b="1" dirty="0">
              <a:solidFill>
                <a:srgbClr val="C00000"/>
              </a:solidFill>
            </a:endParaRPr>
          </a:p>
          <a:p>
            <a:pPr algn="just"/>
            <a:r>
              <a:rPr lang="de-DE" b="1" dirty="0">
                <a:solidFill>
                  <a:srgbClr val="C00000"/>
                </a:solidFill>
              </a:rPr>
              <a:t>	</a:t>
            </a:r>
            <a:r>
              <a:rPr lang="de-DE" dirty="0"/>
              <a:t>Die Startreihenfolge im 1. Durchgang entspricht der vorgenommenen 	Auslosung. </a:t>
            </a:r>
            <a:r>
              <a:rPr lang="de-DE" dirty="0">
                <a:solidFill>
                  <a:srgbClr val="00B050"/>
                </a:solidFill>
              </a:rPr>
              <a:t>Hierzu sind Startnummern zu verwenden und sichtbar zu 	tragen. </a:t>
            </a:r>
            <a:endParaRPr lang="de-DE" strike="sngStrike" dirty="0">
              <a:solidFill>
                <a:srgbClr val="00B050"/>
              </a:solidFill>
            </a:endParaRPr>
          </a:p>
        </p:txBody>
      </p:sp>
    </p:spTree>
    <p:extLst>
      <p:ext uri="{BB962C8B-B14F-4D97-AF65-F5344CB8AC3E}">
        <p14:creationId xmlns:p14="http://schemas.microsoft.com/office/powerpoint/2010/main" val="1107900045"/>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F0B47-D895-EA44-EBF5-B55BD57521AF}"/>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B958882A-C7B0-AFCF-5404-EA9F98C012C2}"/>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28</a:t>
            </a:fld>
            <a:endParaRPr dirty="0"/>
          </a:p>
        </p:txBody>
      </p:sp>
      <p:sp>
        <p:nvSpPr>
          <p:cNvPr id="32" name="Text">
            <a:extLst>
              <a:ext uri="{FF2B5EF4-FFF2-40B4-BE49-F238E27FC236}">
                <a16:creationId xmlns:a16="http://schemas.microsoft.com/office/drawing/2014/main" id="{AFA8B7C2-D0F4-607E-6141-0E00049B6307}"/>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6" name="Abschnitt 1…">
            <a:extLst>
              <a:ext uri="{FF2B5EF4-FFF2-40B4-BE49-F238E27FC236}">
                <a16:creationId xmlns:a16="http://schemas.microsoft.com/office/drawing/2014/main" id="{A02377DC-DA70-7822-9C94-5C683E80CCEF}"/>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Abschnitt 6b</a:t>
            </a:r>
            <a:br>
              <a:rPr lang="de-DE" dirty="0"/>
            </a:br>
            <a:r>
              <a:rPr lang="de-DE" dirty="0"/>
              <a:t>SPEED-WETTBEWERB</a:t>
            </a:r>
            <a:endParaRPr lang="de-DE" noProof="0" dirty="0"/>
          </a:p>
          <a:p>
            <a:pPr defTabSz="713231">
              <a:defRPr sz="2574"/>
            </a:pPr>
            <a:r>
              <a:rPr lang="de-DE" noProof="0" dirty="0"/>
              <a:t> </a:t>
            </a:r>
          </a:p>
        </p:txBody>
      </p:sp>
      <p:sp>
        <p:nvSpPr>
          <p:cNvPr id="9" name="Textfeld 8">
            <a:extLst>
              <a:ext uri="{FF2B5EF4-FFF2-40B4-BE49-F238E27FC236}">
                <a16:creationId xmlns:a16="http://schemas.microsoft.com/office/drawing/2014/main" id="{CDEECFEB-2510-0363-3EB4-84AA8E46E103}"/>
              </a:ext>
            </a:extLst>
          </p:cNvPr>
          <p:cNvSpPr txBox="1"/>
          <p:nvPr/>
        </p:nvSpPr>
        <p:spPr>
          <a:xfrm>
            <a:off x="329184" y="1154889"/>
            <a:ext cx="8449056" cy="407803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651- 691 </a:t>
            </a:r>
            <a:r>
              <a:rPr lang="de-DE" sz="1100" b="1" dirty="0">
                <a:solidFill>
                  <a:srgbClr val="C00000"/>
                </a:solidFill>
              </a:rPr>
              <a:t>(Wiederaufnahme des Speed-Wettbewerbs)</a:t>
            </a:r>
          </a:p>
          <a:p>
            <a:pPr algn="just"/>
            <a:r>
              <a:rPr lang="de-DE" b="1" dirty="0">
                <a:solidFill>
                  <a:schemeClr val="tx1"/>
                </a:solidFill>
              </a:rPr>
              <a:t>	</a:t>
            </a:r>
            <a:r>
              <a:rPr lang="de-DE" dirty="0">
                <a:solidFill>
                  <a:srgbClr val="275E99"/>
                </a:solidFill>
              </a:rPr>
              <a:t>Der Speed-Wettbewerb ist ein Wettbewerb von Einzelspielern um die 	kürzesten Zeiten, in denen der Stock eine Messstrecke von 40 m 	durchläuft.</a:t>
            </a:r>
          </a:p>
          <a:p>
            <a:pPr algn="just"/>
            <a:r>
              <a:rPr lang="de-DE" sz="500" dirty="0">
                <a:solidFill>
                  <a:srgbClr val="C00000"/>
                </a:solidFill>
              </a:rPr>
              <a:t>	</a:t>
            </a:r>
          </a:p>
          <a:p>
            <a:pPr algn="just"/>
            <a:r>
              <a:rPr lang="de-DE" dirty="0">
                <a:solidFill>
                  <a:srgbClr val="00B050"/>
                </a:solidFill>
              </a:rPr>
              <a:t>	Mit der 12. Auflage der Internationalen Eisstock-Regeln (IER) wurde der 	</a:t>
            </a:r>
            <a:r>
              <a:rPr lang="de-DE" b="1" dirty="0">
                <a:solidFill>
                  <a:srgbClr val="00B050"/>
                </a:solidFill>
              </a:rPr>
              <a:t>Speed-Wettbewerb</a:t>
            </a:r>
            <a:r>
              <a:rPr lang="de-DE" dirty="0">
                <a:solidFill>
                  <a:srgbClr val="00B050"/>
                </a:solidFill>
              </a:rPr>
              <a:t> wieder offiziell in das Regelwerk aufgenommen. Die 	Bestimmungen hierzu sind in den </a:t>
            </a:r>
            <a:r>
              <a:rPr lang="de-DE" b="1" dirty="0">
                <a:solidFill>
                  <a:srgbClr val="00B050"/>
                </a:solidFill>
              </a:rPr>
              <a:t>Regeln 651 bis 691</a:t>
            </a:r>
            <a:r>
              <a:rPr lang="de-DE" dirty="0">
                <a:solidFill>
                  <a:srgbClr val="00B050"/>
                </a:solidFill>
              </a:rPr>
              <a:t> vollständig 	beschrieben.</a:t>
            </a:r>
          </a:p>
          <a:p>
            <a:pPr algn="just"/>
            <a:r>
              <a:rPr lang="de-DE" dirty="0">
                <a:solidFill>
                  <a:srgbClr val="00B050"/>
                </a:solidFill>
              </a:rPr>
              <a:t>	Die Wiedereinführung verfolgt das Ziel, den Speed-Wettbewerb als 	eigenständige und attraktive Disziplin des Eisstocksports nachhaltig zu 	fördern.</a:t>
            </a:r>
          </a:p>
          <a:p>
            <a:pPr algn="just"/>
            <a:r>
              <a:rPr lang="de-DE" dirty="0"/>
              <a:t>	</a:t>
            </a:r>
            <a:r>
              <a:rPr lang="de-DE" dirty="0">
                <a:solidFill>
                  <a:srgbClr val="00B050"/>
                </a:solidFill>
              </a:rPr>
              <a:t>Die Regeln </a:t>
            </a:r>
            <a:r>
              <a:rPr lang="de-DE" b="1" dirty="0">
                <a:solidFill>
                  <a:srgbClr val="00B050"/>
                </a:solidFill>
              </a:rPr>
              <a:t>651 bis 691</a:t>
            </a:r>
            <a:r>
              <a:rPr lang="de-DE" dirty="0">
                <a:solidFill>
                  <a:srgbClr val="00B050"/>
                </a:solidFill>
              </a:rPr>
              <a:t> bilden somit die vollständige Grundlage für die 	Planung, Organisation und Durchführung dieses Wettbewerbs im 	internationalen Eisstocksport.</a:t>
            </a:r>
          </a:p>
        </p:txBody>
      </p:sp>
    </p:spTree>
    <p:extLst>
      <p:ext uri="{BB962C8B-B14F-4D97-AF65-F5344CB8AC3E}">
        <p14:creationId xmlns:p14="http://schemas.microsoft.com/office/powerpoint/2010/main" val="497335451"/>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67EEB-79EF-93EC-7DFE-F09E89E4B671}"/>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F552FC87-AE0C-4D4C-A52D-8CF4C8E6A279}"/>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29</a:t>
            </a:fld>
            <a:endParaRPr dirty="0"/>
          </a:p>
        </p:txBody>
      </p:sp>
      <p:sp>
        <p:nvSpPr>
          <p:cNvPr id="32" name="Text">
            <a:extLst>
              <a:ext uri="{FF2B5EF4-FFF2-40B4-BE49-F238E27FC236}">
                <a16:creationId xmlns:a16="http://schemas.microsoft.com/office/drawing/2014/main" id="{76197976-7477-77A1-7A77-1C4C527D79DA}"/>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6" name="Abschnitt 1…">
            <a:extLst>
              <a:ext uri="{FF2B5EF4-FFF2-40B4-BE49-F238E27FC236}">
                <a16:creationId xmlns:a16="http://schemas.microsoft.com/office/drawing/2014/main" id="{53900FBD-3CDE-3FEC-34F1-BB6FE5B1F06C}"/>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Abschnitt 7</a:t>
            </a:r>
            <a:br>
              <a:rPr lang="de-DE" dirty="0"/>
            </a:br>
            <a:r>
              <a:rPr lang="de-DE" dirty="0"/>
              <a:t>SPITZENSPORT</a:t>
            </a:r>
            <a:endParaRPr lang="de-DE" noProof="0" dirty="0"/>
          </a:p>
          <a:p>
            <a:pPr defTabSz="713231">
              <a:defRPr sz="2574"/>
            </a:pPr>
            <a:r>
              <a:rPr lang="de-DE" noProof="0" dirty="0"/>
              <a:t> </a:t>
            </a:r>
          </a:p>
        </p:txBody>
      </p:sp>
      <p:sp>
        <p:nvSpPr>
          <p:cNvPr id="9" name="Textfeld 8">
            <a:extLst>
              <a:ext uri="{FF2B5EF4-FFF2-40B4-BE49-F238E27FC236}">
                <a16:creationId xmlns:a16="http://schemas.microsoft.com/office/drawing/2014/main" id="{AEE39A71-549F-3849-7FF5-E815E544E42E}"/>
              </a:ext>
            </a:extLst>
          </p:cNvPr>
          <p:cNvSpPr txBox="1"/>
          <p:nvPr/>
        </p:nvSpPr>
        <p:spPr>
          <a:xfrm>
            <a:off x="329184" y="1162323"/>
            <a:ext cx="8449056" cy="47551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de-DE" b="1" dirty="0">
                <a:solidFill>
                  <a:srgbClr val="C00000"/>
                </a:solidFill>
              </a:rPr>
              <a:t>Neuaufnahme des Bereichs „Spitzensport“</a:t>
            </a:r>
            <a:endParaRPr lang="de-DE" dirty="0">
              <a:solidFill>
                <a:srgbClr val="C00000"/>
              </a:solidFill>
            </a:endParaRPr>
          </a:p>
          <a:p>
            <a:pPr algn="just"/>
            <a:r>
              <a:rPr lang="de-DE" dirty="0">
                <a:solidFill>
                  <a:srgbClr val="275E99"/>
                </a:solidFill>
              </a:rPr>
              <a:t>Mit der 12. Auflage der Internationalen Eisstock-Regeln (IER) wurde der neue </a:t>
            </a:r>
            <a:r>
              <a:rPr lang="de-DE" b="1" dirty="0">
                <a:solidFill>
                  <a:srgbClr val="275E99"/>
                </a:solidFill>
              </a:rPr>
              <a:t>Abschnitt 7 „Spitzensport“</a:t>
            </a:r>
            <a:r>
              <a:rPr lang="de-DE" dirty="0">
                <a:solidFill>
                  <a:srgbClr val="275E99"/>
                </a:solidFill>
              </a:rPr>
              <a:t> erstmals in das Regelwerk aufgenommen.</a:t>
            </a:r>
          </a:p>
          <a:p>
            <a:pPr algn="just"/>
            <a:endParaRPr lang="de-DE" sz="500" dirty="0">
              <a:solidFill>
                <a:srgbClr val="275E99"/>
              </a:solidFill>
            </a:endParaRPr>
          </a:p>
          <a:p>
            <a:pPr algn="just"/>
            <a:r>
              <a:rPr lang="de-DE" dirty="0">
                <a:solidFill>
                  <a:srgbClr val="275E99"/>
                </a:solidFill>
              </a:rPr>
              <a:t>Durch die Einführung dieses eigenständigen Abschnitts werden die besonderen Anforderungen und Rahmenbedingungen des internationalen Spitzensports klar definiert und systematisch im Regelwerk verankert. Damit trägt die IFI der zunehmenden Professionalisierung internationaler Wettbewerbe Rechnung und schafft eine einheitliche Grundlage für Veranstaltungen auf höchstem sportlichem Niveau.</a:t>
            </a:r>
          </a:p>
          <a:p>
            <a:pPr algn="just"/>
            <a:endParaRPr lang="de-DE" sz="500" dirty="0">
              <a:solidFill>
                <a:srgbClr val="275E99"/>
              </a:solidFill>
            </a:endParaRPr>
          </a:p>
          <a:p>
            <a:pPr algn="just"/>
            <a:r>
              <a:rPr lang="de-DE" dirty="0">
                <a:solidFill>
                  <a:srgbClr val="275E99"/>
                </a:solidFill>
              </a:rPr>
              <a:t>Aufgrund dieser strukturellen Erweiterung des Regelwerks wurde der bisherige </a:t>
            </a:r>
            <a:r>
              <a:rPr lang="de-DE" b="1" dirty="0">
                <a:solidFill>
                  <a:srgbClr val="275E99"/>
                </a:solidFill>
              </a:rPr>
              <a:t>Abschnitt 7 „Offizielle“</a:t>
            </a:r>
            <a:r>
              <a:rPr lang="de-DE" dirty="0">
                <a:solidFill>
                  <a:srgbClr val="275E99"/>
                </a:solidFill>
              </a:rPr>
              <a:t> unverändert an eine neue Position verschoben und bildet nun den </a:t>
            </a:r>
            <a:r>
              <a:rPr lang="de-DE" b="1" dirty="0">
                <a:solidFill>
                  <a:srgbClr val="275E99"/>
                </a:solidFill>
              </a:rPr>
              <a:t>Abschnitt 9</a:t>
            </a:r>
            <a:r>
              <a:rPr lang="de-DE" dirty="0">
                <a:solidFill>
                  <a:srgbClr val="275E99"/>
                </a:solidFill>
              </a:rPr>
              <a:t> der IER.</a:t>
            </a:r>
          </a:p>
          <a:p>
            <a:pPr algn="just"/>
            <a:endParaRPr lang="de-DE" sz="500" dirty="0">
              <a:solidFill>
                <a:srgbClr val="275E99"/>
              </a:solidFill>
            </a:endParaRPr>
          </a:p>
          <a:p>
            <a:pPr algn="just"/>
            <a:r>
              <a:rPr lang="de-DE" dirty="0">
                <a:solidFill>
                  <a:srgbClr val="275E99"/>
                </a:solidFill>
              </a:rPr>
              <a:t>Die inhaltlichen Bestimmungen zu den Offiziellen bleiben grundsätzlich bestehen; lediglich die Gliederung und Nummerierung des Regelwerks wurden angepasst, um den neu eingeführten Bereich „</a:t>
            </a:r>
            <a:r>
              <a:rPr lang="de-DE" b="1" dirty="0">
                <a:solidFill>
                  <a:srgbClr val="275E99"/>
                </a:solidFill>
              </a:rPr>
              <a:t>Spitzensport</a:t>
            </a:r>
            <a:r>
              <a:rPr lang="de-DE" dirty="0">
                <a:solidFill>
                  <a:srgbClr val="275E99"/>
                </a:solidFill>
              </a:rPr>
              <a:t>“ sinnvoll in die Gesamtstruktur der IER zu integrieren.</a:t>
            </a:r>
          </a:p>
        </p:txBody>
      </p:sp>
    </p:spTree>
    <p:extLst>
      <p:ext uri="{BB962C8B-B14F-4D97-AF65-F5344CB8AC3E}">
        <p14:creationId xmlns:p14="http://schemas.microsoft.com/office/powerpoint/2010/main" val="317313341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E9E15A-B2B2-5AB0-62CF-7D3F4481BB0C}"/>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2C627D8A-03AF-72A5-69C0-920B3DFEF17F}"/>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3</a:t>
            </a:fld>
            <a:endParaRPr dirty="0"/>
          </a:p>
        </p:txBody>
      </p:sp>
      <p:sp>
        <p:nvSpPr>
          <p:cNvPr id="32" name="Text">
            <a:extLst>
              <a:ext uri="{FF2B5EF4-FFF2-40B4-BE49-F238E27FC236}">
                <a16:creationId xmlns:a16="http://schemas.microsoft.com/office/drawing/2014/main" id="{34905799-E5C6-CFB5-FF01-B24CFF8E05F0}"/>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2" name="Textfeld 1">
            <a:extLst>
              <a:ext uri="{FF2B5EF4-FFF2-40B4-BE49-F238E27FC236}">
                <a16:creationId xmlns:a16="http://schemas.microsoft.com/office/drawing/2014/main" id="{09C0ACD5-6BF3-79E5-22E7-97A7136552A7}"/>
              </a:ext>
            </a:extLst>
          </p:cNvPr>
          <p:cNvSpPr txBox="1"/>
          <p:nvPr/>
        </p:nvSpPr>
        <p:spPr>
          <a:xfrm>
            <a:off x="329184" y="1153179"/>
            <a:ext cx="8449056" cy="9541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103 </a:t>
            </a:r>
            <a:r>
              <a:rPr lang="de-DE" sz="2000" b="1" dirty="0">
                <a:solidFill>
                  <a:srgbClr val="275E99"/>
                </a:solidFill>
              </a:rPr>
              <a:t>Disziplinen</a:t>
            </a:r>
            <a:endParaRPr lang="de-DE" dirty="0">
              <a:solidFill>
                <a:srgbClr val="275E99"/>
              </a:solidFill>
            </a:endParaRPr>
          </a:p>
          <a:p>
            <a:r>
              <a:rPr lang="de-DE" dirty="0"/>
              <a:t>	Neu hinzu:</a:t>
            </a:r>
            <a:endParaRPr lang="de-DE" b="1" dirty="0"/>
          </a:p>
          <a:p>
            <a:r>
              <a:rPr lang="de-DE" dirty="0"/>
              <a:t>	 </a:t>
            </a:r>
            <a:r>
              <a:rPr lang="de-DE" dirty="0">
                <a:solidFill>
                  <a:srgbClr val="00B050"/>
                </a:solidFill>
              </a:rPr>
              <a:t>• Speed-Wettbewerb</a:t>
            </a:r>
            <a:endParaRPr lang="de-DE" b="1" dirty="0">
              <a:solidFill>
                <a:srgbClr val="00B050"/>
              </a:solidFill>
            </a:endParaRPr>
          </a:p>
        </p:txBody>
      </p:sp>
      <p:sp>
        <p:nvSpPr>
          <p:cNvPr id="6" name="Abschnitt 1…">
            <a:extLst>
              <a:ext uri="{FF2B5EF4-FFF2-40B4-BE49-F238E27FC236}">
                <a16:creationId xmlns:a16="http://schemas.microsoft.com/office/drawing/2014/main" id="{E6793AA2-BA48-0A1D-CF37-55154DA3EAC5}"/>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Abschnitt 1</a:t>
            </a:r>
            <a:br>
              <a:rPr lang="de-DE" dirty="0"/>
            </a:br>
            <a:r>
              <a:rPr lang="de-DE" dirty="0"/>
              <a:t>ALLGEMEINES</a:t>
            </a:r>
            <a:endParaRPr lang="de-DE" noProof="0" dirty="0"/>
          </a:p>
          <a:p>
            <a:pPr defTabSz="713231">
              <a:defRPr sz="2574"/>
            </a:pPr>
            <a:r>
              <a:rPr lang="de-DE" noProof="0" dirty="0"/>
              <a:t> </a:t>
            </a:r>
          </a:p>
        </p:txBody>
      </p:sp>
    </p:spTree>
    <p:extLst>
      <p:ext uri="{BB962C8B-B14F-4D97-AF65-F5344CB8AC3E}">
        <p14:creationId xmlns:p14="http://schemas.microsoft.com/office/powerpoint/2010/main" val="3982836784"/>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9817A2-B744-EBBD-72D8-98386A015455}"/>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8189C2B2-B277-C9B4-91CD-2B87FCC337B0}"/>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30</a:t>
            </a:fld>
            <a:endParaRPr dirty="0"/>
          </a:p>
        </p:txBody>
      </p:sp>
      <p:sp>
        <p:nvSpPr>
          <p:cNvPr id="32" name="Text">
            <a:extLst>
              <a:ext uri="{FF2B5EF4-FFF2-40B4-BE49-F238E27FC236}">
                <a16:creationId xmlns:a16="http://schemas.microsoft.com/office/drawing/2014/main" id="{E64614C0-8909-5512-55E2-2CB1C5984F1C}"/>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6" name="Abschnitt 1…">
            <a:extLst>
              <a:ext uri="{FF2B5EF4-FFF2-40B4-BE49-F238E27FC236}">
                <a16:creationId xmlns:a16="http://schemas.microsoft.com/office/drawing/2014/main" id="{7209CB2A-7833-DA7A-C1AA-30236DAC5541}"/>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Abschnitt 7</a:t>
            </a:r>
            <a:br>
              <a:rPr lang="de-DE" dirty="0"/>
            </a:br>
            <a:r>
              <a:rPr lang="de-DE" dirty="0"/>
              <a:t>SPITZENSPORT</a:t>
            </a:r>
            <a:endParaRPr lang="de-DE" noProof="0" dirty="0"/>
          </a:p>
          <a:p>
            <a:pPr defTabSz="713231">
              <a:defRPr sz="2574"/>
            </a:pPr>
            <a:r>
              <a:rPr lang="de-DE" noProof="0" dirty="0"/>
              <a:t> </a:t>
            </a:r>
          </a:p>
        </p:txBody>
      </p:sp>
      <p:sp>
        <p:nvSpPr>
          <p:cNvPr id="2" name="Textfeld 1">
            <a:extLst>
              <a:ext uri="{FF2B5EF4-FFF2-40B4-BE49-F238E27FC236}">
                <a16:creationId xmlns:a16="http://schemas.microsoft.com/office/drawing/2014/main" id="{E04FADB6-69AA-D9F4-7942-BC4D3DB03E35}"/>
              </a:ext>
            </a:extLst>
          </p:cNvPr>
          <p:cNvSpPr txBox="1"/>
          <p:nvPr/>
        </p:nvSpPr>
        <p:spPr>
          <a:xfrm>
            <a:off x="329184" y="1162323"/>
            <a:ext cx="8449056" cy="28930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701 </a:t>
            </a:r>
            <a:r>
              <a:rPr lang="de-DE" sz="2000" b="1" dirty="0">
                <a:solidFill>
                  <a:srgbClr val="275E99"/>
                </a:solidFill>
              </a:rPr>
              <a:t>Spitzensport</a:t>
            </a:r>
            <a:endParaRPr lang="de-DE" dirty="0">
              <a:solidFill>
                <a:schemeClr val="tx1"/>
              </a:solidFill>
            </a:endParaRPr>
          </a:p>
          <a:p>
            <a:pPr algn="just"/>
            <a:r>
              <a:rPr lang="de-DE" dirty="0">
                <a:solidFill>
                  <a:schemeClr val="tx1"/>
                </a:solidFill>
              </a:rPr>
              <a:t>	Neu hinzu:</a:t>
            </a:r>
          </a:p>
          <a:p>
            <a:pPr algn="just"/>
            <a:r>
              <a:rPr lang="de-DE" b="1" dirty="0">
                <a:solidFill>
                  <a:srgbClr val="C00000"/>
                </a:solidFill>
              </a:rPr>
              <a:t>	</a:t>
            </a:r>
            <a:r>
              <a:rPr lang="de-DE" dirty="0">
                <a:solidFill>
                  <a:srgbClr val="00B050"/>
                </a:solidFill>
              </a:rPr>
              <a:t>Der </a:t>
            </a:r>
            <a:r>
              <a:rPr lang="de-DE" b="1" dirty="0">
                <a:solidFill>
                  <a:srgbClr val="00B050"/>
                </a:solidFill>
              </a:rPr>
              <a:t>Spitzensport</a:t>
            </a:r>
            <a:r>
              <a:rPr lang="de-DE" dirty="0">
                <a:solidFill>
                  <a:srgbClr val="00B050"/>
                </a:solidFill>
              </a:rPr>
              <a:t> im Eisstocksport bezeichnet die höchste Leistungs- 	und Wettkampfebene, auf der Athleten unter Anwendung der nationalen 	und internationalen Wettkampf- und Verbandsregularien antreten.</a:t>
            </a:r>
            <a:endParaRPr lang="de-DE" b="1" dirty="0">
              <a:solidFill>
                <a:srgbClr val="00B050"/>
              </a:solidFill>
            </a:endParaRPr>
          </a:p>
          <a:p>
            <a:pPr algn="just"/>
            <a:r>
              <a:rPr lang="de-DE" dirty="0">
                <a:solidFill>
                  <a:srgbClr val="00B050"/>
                </a:solidFill>
              </a:rPr>
              <a:t>	Er ist durch ein hohes Maß an Professionalisierung, technische Präzision 	sowie strenge Regel- und Verhaltensvorgaben gekennzeichnet.</a:t>
            </a:r>
            <a:endParaRPr lang="de-DE" b="1" dirty="0">
              <a:solidFill>
                <a:srgbClr val="00B050"/>
              </a:solidFill>
            </a:endParaRPr>
          </a:p>
          <a:p>
            <a:pPr algn="just"/>
            <a:r>
              <a:rPr lang="de-DE" dirty="0">
                <a:solidFill>
                  <a:srgbClr val="00B050"/>
                </a:solidFill>
              </a:rPr>
              <a:t> </a:t>
            </a:r>
            <a:endParaRPr lang="de-DE" b="1" dirty="0">
              <a:solidFill>
                <a:srgbClr val="00B050"/>
              </a:solidFill>
            </a:endParaRPr>
          </a:p>
          <a:p>
            <a:pPr algn="just"/>
            <a:r>
              <a:rPr lang="de-DE" dirty="0">
                <a:solidFill>
                  <a:srgbClr val="00B050"/>
                </a:solidFill>
              </a:rPr>
              <a:t>	Die </a:t>
            </a:r>
            <a:r>
              <a:rPr lang="de-DE" b="1" dirty="0">
                <a:solidFill>
                  <a:srgbClr val="00B050"/>
                </a:solidFill>
              </a:rPr>
              <a:t>Einstufung</a:t>
            </a:r>
            <a:r>
              <a:rPr lang="de-DE" dirty="0">
                <a:solidFill>
                  <a:srgbClr val="00B050"/>
                </a:solidFill>
              </a:rPr>
              <a:t> als Spitzensport erfolgt nach Maßgabe der </a:t>
            </a:r>
            <a:r>
              <a:rPr lang="de-DE" b="1" dirty="0">
                <a:solidFill>
                  <a:srgbClr val="00B050"/>
                </a:solidFill>
              </a:rPr>
              <a:t>jeweiligen 	Nationenverbände.</a:t>
            </a:r>
          </a:p>
        </p:txBody>
      </p:sp>
    </p:spTree>
    <p:extLst>
      <p:ext uri="{BB962C8B-B14F-4D97-AF65-F5344CB8AC3E}">
        <p14:creationId xmlns:p14="http://schemas.microsoft.com/office/powerpoint/2010/main" val="1827612466"/>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464723-B615-8C07-0E38-0FA752E56D89}"/>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25AE2448-CAE4-1A75-7E45-CA6F68566966}"/>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31</a:t>
            </a:fld>
            <a:endParaRPr dirty="0"/>
          </a:p>
        </p:txBody>
      </p:sp>
      <p:sp>
        <p:nvSpPr>
          <p:cNvPr id="32" name="Text">
            <a:extLst>
              <a:ext uri="{FF2B5EF4-FFF2-40B4-BE49-F238E27FC236}">
                <a16:creationId xmlns:a16="http://schemas.microsoft.com/office/drawing/2014/main" id="{7CD84D57-EDBA-F2DB-2252-AAAD5796F868}"/>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6" name="Abschnitt 1…">
            <a:extLst>
              <a:ext uri="{FF2B5EF4-FFF2-40B4-BE49-F238E27FC236}">
                <a16:creationId xmlns:a16="http://schemas.microsoft.com/office/drawing/2014/main" id="{E6351375-B37B-7F91-FB19-313B2346E8EC}"/>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Abschnitt 7</a:t>
            </a:r>
            <a:br>
              <a:rPr lang="de-DE" dirty="0"/>
            </a:br>
            <a:r>
              <a:rPr lang="de-DE" dirty="0"/>
              <a:t>SPITZENSPORT</a:t>
            </a:r>
            <a:endParaRPr lang="de-DE" noProof="0" dirty="0"/>
          </a:p>
          <a:p>
            <a:pPr defTabSz="713231">
              <a:defRPr sz="2574"/>
            </a:pPr>
            <a:r>
              <a:rPr lang="de-DE" noProof="0" dirty="0"/>
              <a:t> </a:t>
            </a:r>
          </a:p>
        </p:txBody>
      </p:sp>
      <p:sp>
        <p:nvSpPr>
          <p:cNvPr id="2" name="Textfeld 1">
            <a:extLst>
              <a:ext uri="{FF2B5EF4-FFF2-40B4-BE49-F238E27FC236}">
                <a16:creationId xmlns:a16="http://schemas.microsoft.com/office/drawing/2014/main" id="{17576648-F1BB-F219-71EC-408E232D7C5D}"/>
              </a:ext>
            </a:extLst>
          </p:cNvPr>
          <p:cNvSpPr txBox="1"/>
          <p:nvPr/>
        </p:nvSpPr>
        <p:spPr>
          <a:xfrm>
            <a:off x="329184" y="1162323"/>
            <a:ext cx="8449056" cy="43550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702 </a:t>
            </a:r>
            <a:r>
              <a:rPr lang="de-DE" sz="2000" b="1" dirty="0">
                <a:solidFill>
                  <a:srgbClr val="275E99"/>
                </a:solidFill>
              </a:rPr>
              <a:t>Verhaltenspflichten</a:t>
            </a:r>
            <a:endParaRPr lang="de-DE" dirty="0">
              <a:solidFill>
                <a:schemeClr val="tx1"/>
              </a:solidFill>
            </a:endParaRPr>
          </a:p>
          <a:p>
            <a:pPr algn="just"/>
            <a:r>
              <a:rPr lang="de-DE" dirty="0">
                <a:solidFill>
                  <a:schemeClr val="tx1"/>
                </a:solidFill>
              </a:rPr>
              <a:t>	Neu hinzu:</a:t>
            </a:r>
          </a:p>
          <a:p>
            <a:pPr algn="just"/>
            <a:r>
              <a:rPr lang="de-DE" b="1" dirty="0">
                <a:solidFill>
                  <a:srgbClr val="C00000"/>
                </a:solidFill>
              </a:rPr>
              <a:t>	</a:t>
            </a:r>
            <a:r>
              <a:rPr lang="de-DE" dirty="0">
                <a:solidFill>
                  <a:srgbClr val="00B050"/>
                </a:solidFill>
              </a:rPr>
              <a:t>Athleten haben Gegenspieler, Schiedsrichter und Funktionsträger 	jederzeit fair und respektvoll zu behandeln. Unsportliches Verhalten, 	verbale Aggression sowie jegliche unangemessenen Diskussionen mit 	Offiziellen sind untersagt und werden bestraft.</a:t>
            </a:r>
            <a:endParaRPr lang="de-DE" b="1" dirty="0">
              <a:solidFill>
                <a:srgbClr val="00B050"/>
              </a:solidFill>
            </a:endParaRPr>
          </a:p>
          <a:p>
            <a:pPr algn="just"/>
            <a:r>
              <a:rPr lang="de-DE" dirty="0">
                <a:solidFill>
                  <a:srgbClr val="00B050"/>
                </a:solidFill>
              </a:rPr>
              <a:t>	Athleten des Spitzensports haben aufgrund ihrer Vorbildfunktion 	gegenüber Nachwuchs- und Breitensportlern eine erhöhte Pflicht zur 	Integrität und zur Wahrung des Ansehens der Sportart.</a:t>
            </a:r>
          </a:p>
          <a:p>
            <a:pPr algn="just"/>
            <a:endParaRPr lang="de-DE" sz="800" b="1" dirty="0">
              <a:solidFill>
                <a:srgbClr val="00B050"/>
              </a:solidFill>
            </a:endParaRPr>
          </a:p>
          <a:p>
            <a:pPr algn="just"/>
            <a:r>
              <a:rPr lang="de-DE" dirty="0">
                <a:solidFill>
                  <a:srgbClr val="00B050"/>
                </a:solidFill>
              </a:rPr>
              <a:t> 	Es besteht die Verpflichtung zur Einhaltung von Pünktlichkeit, 	umfassender Regelkenntnis sowie kontinuierlicher Leistungsbereitschaft 	und Professionalität.</a:t>
            </a:r>
            <a:endParaRPr lang="de-DE" b="1" dirty="0">
              <a:solidFill>
                <a:srgbClr val="00B050"/>
              </a:solidFill>
            </a:endParaRPr>
          </a:p>
          <a:p>
            <a:pPr algn="just"/>
            <a:endParaRPr lang="de-DE" sz="800" b="1" dirty="0">
              <a:solidFill>
                <a:srgbClr val="00B050"/>
              </a:solidFill>
            </a:endParaRPr>
          </a:p>
          <a:p>
            <a:pPr algn="just"/>
            <a:r>
              <a:rPr lang="de-DE" dirty="0">
                <a:solidFill>
                  <a:srgbClr val="00B050"/>
                </a:solidFill>
              </a:rPr>
              <a:t>	Für sämtliche Athleten gelten die Anti-Doping-Regularien der WADA. Die 	Verwendung verbotener Substanzen oder Methoden ist untersagt. </a:t>
            </a:r>
            <a:endParaRPr lang="de-DE" b="1" dirty="0">
              <a:solidFill>
                <a:srgbClr val="00B050"/>
              </a:solidFill>
            </a:endParaRPr>
          </a:p>
        </p:txBody>
      </p:sp>
    </p:spTree>
    <p:extLst>
      <p:ext uri="{BB962C8B-B14F-4D97-AF65-F5344CB8AC3E}">
        <p14:creationId xmlns:p14="http://schemas.microsoft.com/office/powerpoint/2010/main" val="3713859629"/>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37BF85-BCD7-D464-A8EB-40A07C99CCA8}"/>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256C46E7-F2B0-5E61-4611-A60CC76C599C}"/>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32</a:t>
            </a:fld>
            <a:endParaRPr dirty="0"/>
          </a:p>
        </p:txBody>
      </p:sp>
      <p:sp>
        <p:nvSpPr>
          <p:cNvPr id="32" name="Text">
            <a:extLst>
              <a:ext uri="{FF2B5EF4-FFF2-40B4-BE49-F238E27FC236}">
                <a16:creationId xmlns:a16="http://schemas.microsoft.com/office/drawing/2014/main" id="{C99254B1-F72F-2442-BE2A-7BB38E484C37}"/>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6" name="Abschnitt 1…">
            <a:extLst>
              <a:ext uri="{FF2B5EF4-FFF2-40B4-BE49-F238E27FC236}">
                <a16:creationId xmlns:a16="http://schemas.microsoft.com/office/drawing/2014/main" id="{321F1D96-E91D-0175-E172-6F9B3232EC5E}"/>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Abschnitt 7</a:t>
            </a:r>
            <a:br>
              <a:rPr lang="de-DE" dirty="0"/>
            </a:br>
            <a:r>
              <a:rPr lang="de-DE" dirty="0"/>
              <a:t>SPITZENSPORT</a:t>
            </a:r>
            <a:endParaRPr lang="de-DE" noProof="0" dirty="0"/>
          </a:p>
          <a:p>
            <a:pPr defTabSz="713231">
              <a:defRPr sz="2574"/>
            </a:pPr>
            <a:r>
              <a:rPr lang="de-DE" noProof="0" dirty="0"/>
              <a:t> </a:t>
            </a:r>
          </a:p>
        </p:txBody>
      </p:sp>
      <p:sp>
        <p:nvSpPr>
          <p:cNvPr id="2" name="Textfeld 1">
            <a:extLst>
              <a:ext uri="{FF2B5EF4-FFF2-40B4-BE49-F238E27FC236}">
                <a16:creationId xmlns:a16="http://schemas.microsoft.com/office/drawing/2014/main" id="{1ABA3AFD-AF93-AC32-3373-F574D74AE34B}"/>
              </a:ext>
            </a:extLst>
          </p:cNvPr>
          <p:cNvSpPr txBox="1"/>
          <p:nvPr/>
        </p:nvSpPr>
        <p:spPr>
          <a:xfrm>
            <a:off x="329184" y="1162323"/>
            <a:ext cx="8449056" cy="409342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703 </a:t>
            </a:r>
            <a:r>
              <a:rPr lang="de-DE" sz="2000" b="1" dirty="0">
                <a:solidFill>
                  <a:srgbClr val="275E99"/>
                </a:solidFill>
              </a:rPr>
              <a:t>Alkoholverbot</a:t>
            </a:r>
            <a:endParaRPr lang="de-DE" dirty="0">
              <a:solidFill>
                <a:schemeClr val="tx1"/>
              </a:solidFill>
            </a:endParaRPr>
          </a:p>
          <a:p>
            <a:pPr algn="just"/>
            <a:r>
              <a:rPr lang="de-DE" dirty="0">
                <a:solidFill>
                  <a:schemeClr val="tx1"/>
                </a:solidFill>
              </a:rPr>
              <a:t>	Neu hinzu:</a:t>
            </a:r>
          </a:p>
          <a:p>
            <a:pPr algn="just"/>
            <a:r>
              <a:rPr lang="de-DE" b="1" dirty="0">
                <a:solidFill>
                  <a:srgbClr val="00B050"/>
                </a:solidFill>
              </a:rPr>
              <a:t>	</a:t>
            </a:r>
            <a:r>
              <a:rPr lang="de-DE" dirty="0">
                <a:solidFill>
                  <a:srgbClr val="00B050"/>
                </a:solidFill>
              </a:rPr>
              <a:t>Im Bereich des Spitzensports besteht eine uneingeschränkte 	Nulltoleranz gegenüber dem Konsum alkoholhaltiger Getränke.</a:t>
            </a:r>
            <a:endParaRPr lang="de-DE" b="1" dirty="0">
              <a:solidFill>
                <a:srgbClr val="00B050"/>
              </a:solidFill>
            </a:endParaRPr>
          </a:p>
          <a:p>
            <a:pPr algn="just"/>
            <a:endParaRPr lang="de-DE" sz="800" b="1" dirty="0">
              <a:solidFill>
                <a:srgbClr val="00B050"/>
              </a:solidFill>
            </a:endParaRPr>
          </a:p>
          <a:p>
            <a:pPr algn="just"/>
            <a:r>
              <a:rPr lang="de-DE" dirty="0">
                <a:solidFill>
                  <a:srgbClr val="00B050"/>
                </a:solidFill>
              </a:rPr>
              <a:t>	Der Konsum alkoholischer Getränke auf dem </a:t>
            </a:r>
            <a:r>
              <a:rPr lang="de-DE" b="1" dirty="0">
                <a:solidFill>
                  <a:srgbClr val="00B050"/>
                </a:solidFill>
              </a:rPr>
              <a:t>Sportgelände</a:t>
            </a:r>
            <a:r>
              <a:rPr lang="de-DE" dirty="0">
                <a:solidFill>
                  <a:srgbClr val="00B050"/>
                </a:solidFill>
              </a:rPr>
              <a:t> ist für 	teilnehmende Athleten, Betreuern, sowie Funktionären sowohl vor als 	auch während des Wettbewerbes untersagt. </a:t>
            </a:r>
            <a:endParaRPr lang="de-DE" b="1" dirty="0">
              <a:solidFill>
                <a:srgbClr val="00B050"/>
              </a:solidFill>
            </a:endParaRPr>
          </a:p>
          <a:p>
            <a:pPr algn="just"/>
            <a:endParaRPr lang="de-DE" sz="800" b="1" dirty="0">
              <a:solidFill>
                <a:srgbClr val="00B050"/>
              </a:solidFill>
            </a:endParaRPr>
          </a:p>
          <a:p>
            <a:pPr algn="just"/>
            <a:r>
              <a:rPr lang="de-DE" dirty="0">
                <a:solidFill>
                  <a:srgbClr val="00B050"/>
                </a:solidFill>
              </a:rPr>
              <a:t>	Stichprobenartige Kontrollen können zu jeder dieser Zeiten durchgeführt 	werden. </a:t>
            </a:r>
            <a:endParaRPr lang="de-DE" b="1" dirty="0">
              <a:solidFill>
                <a:srgbClr val="00B050"/>
              </a:solidFill>
            </a:endParaRPr>
          </a:p>
          <a:p>
            <a:pPr algn="just"/>
            <a:r>
              <a:rPr lang="de-DE" dirty="0">
                <a:solidFill>
                  <a:srgbClr val="00B050"/>
                </a:solidFill>
              </a:rPr>
              <a:t>	Ein Verstoß oder die Ablehnung einer Kontrolle durch Athleten führen 	zwingend zur </a:t>
            </a:r>
            <a:r>
              <a:rPr lang="de-DE" b="1" dirty="0">
                <a:solidFill>
                  <a:srgbClr val="00B050"/>
                </a:solidFill>
              </a:rPr>
              <a:t>Disqualifikation</a:t>
            </a:r>
            <a:r>
              <a:rPr lang="de-DE" dirty="0">
                <a:solidFill>
                  <a:srgbClr val="00B050"/>
                </a:solidFill>
              </a:rPr>
              <a:t>.</a:t>
            </a:r>
            <a:endParaRPr lang="de-DE" b="1" dirty="0">
              <a:solidFill>
                <a:srgbClr val="00B050"/>
              </a:solidFill>
            </a:endParaRPr>
          </a:p>
          <a:p>
            <a:pPr algn="just"/>
            <a:endParaRPr lang="de-DE" sz="800" b="1" dirty="0">
              <a:solidFill>
                <a:srgbClr val="00B050"/>
              </a:solidFill>
            </a:endParaRPr>
          </a:p>
          <a:p>
            <a:pPr algn="just"/>
            <a:r>
              <a:rPr lang="de-DE" dirty="0">
                <a:solidFill>
                  <a:srgbClr val="00B050"/>
                </a:solidFill>
              </a:rPr>
              <a:t>	Betreuern sowie Funktionären ist im Falle eines Verstoßes die weitere 	Teilnahme oder Leitung des betreffenden Wettbewerbstages untersagt.</a:t>
            </a:r>
            <a:endParaRPr lang="de-DE" b="1" dirty="0">
              <a:solidFill>
                <a:srgbClr val="00B050"/>
              </a:solidFill>
            </a:endParaRPr>
          </a:p>
        </p:txBody>
      </p:sp>
    </p:spTree>
    <p:extLst>
      <p:ext uri="{BB962C8B-B14F-4D97-AF65-F5344CB8AC3E}">
        <p14:creationId xmlns:p14="http://schemas.microsoft.com/office/powerpoint/2010/main" val="3336645516"/>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0AFB7-F4F0-F763-63D9-D670B84A8346}"/>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18A7C0CD-E851-13EA-7F86-937486123BB3}"/>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33</a:t>
            </a:fld>
            <a:endParaRPr dirty="0"/>
          </a:p>
        </p:txBody>
      </p:sp>
      <p:sp>
        <p:nvSpPr>
          <p:cNvPr id="32" name="Text">
            <a:extLst>
              <a:ext uri="{FF2B5EF4-FFF2-40B4-BE49-F238E27FC236}">
                <a16:creationId xmlns:a16="http://schemas.microsoft.com/office/drawing/2014/main" id="{830B654D-02D5-6E67-FD67-4C450ACB1209}"/>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6" name="Abschnitt 1…">
            <a:extLst>
              <a:ext uri="{FF2B5EF4-FFF2-40B4-BE49-F238E27FC236}">
                <a16:creationId xmlns:a16="http://schemas.microsoft.com/office/drawing/2014/main" id="{83F9E518-A7E7-8672-82FA-F272358ACB64}"/>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Abschnitt 7</a:t>
            </a:r>
            <a:br>
              <a:rPr lang="de-DE" dirty="0"/>
            </a:br>
            <a:r>
              <a:rPr lang="de-DE" dirty="0"/>
              <a:t>SPITZENSPORT</a:t>
            </a:r>
            <a:endParaRPr lang="de-DE" noProof="0" dirty="0"/>
          </a:p>
          <a:p>
            <a:pPr defTabSz="713231">
              <a:defRPr sz="2574"/>
            </a:pPr>
            <a:r>
              <a:rPr lang="de-DE" noProof="0" dirty="0"/>
              <a:t> </a:t>
            </a:r>
          </a:p>
        </p:txBody>
      </p:sp>
      <p:sp>
        <p:nvSpPr>
          <p:cNvPr id="2" name="Textfeld 1">
            <a:extLst>
              <a:ext uri="{FF2B5EF4-FFF2-40B4-BE49-F238E27FC236}">
                <a16:creationId xmlns:a16="http://schemas.microsoft.com/office/drawing/2014/main" id="{AAFA2D35-396B-C405-1328-2BC5CAFDFB6A}"/>
              </a:ext>
            </a:extLst>
          </p:cNvPr>
          <p:cNvSpPr txBox="1"/>
          <p:nvPr/>
        </p:nvSpPr>
        <p:spPr>
          <a:xfrm>
            <a:off x="329184" y="1162323"/>
            <a:ext cx="8449056" cy="15081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704 </a:t>
            </a:r>
            <a:r>
              <a:rPr lang="de-DE" sz="2000" b="1" dirty="0">
                <a:solidFill>
                  <a:srgbClr val="275E99"/>
                </a:solidFill>
              </a:rPr>
              <a:t>Rauschmittelverbot</a:t>
            </a:r>
            <a:endParaRPr lang="de-DE" dirty="0">
              <a:solidFill>
                <a:schemeClr val="tx1"/>
              </a:solidFill>
            </a:endParaRPr>
          </a:p>
          <a:p>
            <a:pPr algn="just"/>
            <a:r>
              <a:rPr lang="de-DE" dirty="0">
                <a:solidFill>
                  <a:schemeClr val="tx1"/>
                </a:solidFill>
              </a:rPr>
              <a:t>	Neu hinzu:</a:t>
            </a:r>
          </a:p>
          <a:p>
            <a:pPr algn="just"/>
            <a:r>
              <a:rPr lang="de-DE" b="1" dirty="0">
                <a:solidFill>
                  <a:srgbClr val="00B050"/>
                </a:solidFill>
              </a:rPr>
              <a:t>	</a:t>
            </a:r>
            <a:r>
              <a:rPr lang="de-DE" dirty="0">
                <a:solidFill>
                  <a:srgbClr val="00B050"/>
                </a:solidFill>
              </a:rPr>
              <a:t>Der Konsum illegaler Substanzen oder leistungsbeeinträchtigender 	Mittel ist untersagt. Verstöße ziehen die Disqualifikation sowie weitere 	Sperren nach Maßgabe der Verbände nach sich. </a:t>
            </a:r>
            <a:endParaRPr lang="de-DE" b="1" dirty="0">
              <a:solidFill>
                <a:srgbClr val="00B050"/>
              </a:solidFill>
            </a:endParaRPr>
          </a:p>
        </p:txBody>
      </p:sp>
      <p:sp>
        <p:nvSpPr>
          <p:cNvPr id="3" name="Textfeld 2">
            <a:extLst>
              <a:ext uri="{FF2B5EF4-FFF2-40B4-BE49-F238E27FC236}">
                <a16:creationId xmlns:a16="http://schemas.microsoft.com/office/drawing/2014/main" id="{556E254A-0F12-926B-7D42-25ACEEA5FC86}"/>
              </a:ext>
            </a:extLst>
          </p:cNvPr>
          <p:cNvSpPr txBox="1"/>
          <p:nvPr/>
        </p:nvSpPr>
        <p:spPr>
          <a:xfrm>
            <a:off x="329184" y="2725235"/>
            <a:ext cx="8449056" cy="2339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705 </a:t>
            </a:r>
            <a:r>
              <a:rPr lang="de-DE" sz="2000" b="1" dirty="0">
                <a:solidFill>
                  <a:srgbClr val="275E99"/>
                </a:solidFill>
              </a:rPr>
              <a:t>Raucherregelung</a:t>
            </a:r>
            <a:endParaRPr lang="de-DE" dirty="0">
              <a:solidFill>
                <a:schemeClr val="tx1"/>
              </a:solidFill>
            </a:endParaRPr>
          </a:p>
          <a:p>
            <a:pPr algn="just"/>
            <a:r>
              <a:rPr lang="de-DE" dirty="0">
                <a:solidFill>
                  <a:schemeClr val="tx1"/>
                </a:solidFill>
              </a:rPr>
              <a:t>	Neu hinzu:</a:t>
            </a:r>
          </a:p>
          <a:p>
            <a:pPr algn="just"/>
            <a:r>
              <a:rPr lang="de-DE" b="1" dirty="0">
                <a:solidFill>
                  <a:srgbClr val="00B050"/>
                </a:solidFill>
              </a:rPr>
              <a:t>	</a:t>
            </a:r>
            <a:r>
              <a:rPr lang="de-DE" dirty="0">
                <a:solidFill>
                  <a:srgbClr val="00B050"/>
                </a:solidFill>
              </a:rPr>
              <a:t>Das Rauchen ist ausschließlich in hierfür gekennzeichneten Bereichen 	gestattet. Diese Bereiche dürfen nicht in Sichtweite der Spielfläche 	eingerichtet werden.</a:t>
            </a:r>
            <a:endParaRPr lang="de-DE" b="1" dirty="0">
              <a:solidFill>
                <a:srgbClr val="00B050"/>
              </a:solidFill>
            </a:endParaRPr>
          </a:p>
          <a:p>
            <a:pPr algn="just"/>
            <a:r>
              <a:rPr lang="de-DE" dirty="0">
                <a:solidFill>
                  <a:srgbClr val="00B050"/>
                </a:solidFill>
              </a:rPr>
              <a:t>	Die Überprüfung der Einhaltung der räumlichen Vorgaben obliegt dem 	Wettbewerbsleiter. Diese Regelung schließt E-Zigaretten ausdrücklich 	mit ein. </a:t>
            </a:r>
            <a:endParaRPr lang="de-DE" b="1" dirty="0">
              <a:solidFill>
                <a:srgbClr val="00B050"/>
              </a:solidFill>
            </a:endParaRPr>
          </a:p>
        </p:txBody>
      </p:sp>
    </p:spTree>
    <p:extLst>
      <p:ext uri="{BB962C8B-B14F-4D97-AF65-F5344CB8AC3E}">
        <p14:creationId xmlns:p14="http://schemas.microsoft.com/office/powerpoint/2010/main" val="3606519190"/>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B4647B-2FFD-E405-D97B-7500622E100A}"/>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F7267E15-94F6-920D-0D82-0C7811E1884A}"/>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34</a:t>
            </a:fld>
            <a:endParaRPr dirty="0"/>
          </a:p>
        </p:txBody>
      </p:sp>
      <p:sp>
        <p:nvSpPr>
          <p:cNvPr id="32" name="Text">
            <a:extLst>
              <a:ext uri="{FF2B5EF4-FFF2-40B4-BE49-F238E27FC236}">
                <a16:creationId xmlns:a16="http://schemas.microsoft.com/office/drawing/2014/main" id="{F0512A61-3479-38AB-070D-4AA70BA578CF}"/>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6" name="Abschnitt 1…">
            <a:extLst>
              <a:ext uri="{FF2B5EF4-FFF2-40B4-BE49-F238E27FC236}">
                <a16:creationId xmlns:a16="http://schemas.microsoft.com/office/drawing/2014/main" id="{0E11D251-2CD3-319A-E736-82E527B2318C}"/>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Abschnitt 7</a:t>
            </a:r>
            <a:br>
              <a:rPr lang="de-DE" dirty="0"/>
            </a:br>
            <a:r>
              <a:rPr lang="de-DE" dirty="0"/>
              <a:t>SPITZENSPORT</a:t>
            </a:r>
            <a:endParaRPr lang="de-DE" noProof="0" dirty="0"/>
          </a:p>
          <a:p>
            <a:pPr defTabSz="713231">
              <a:defRPr sz="2574"/>
            </a:pPr>
            <a:r>
              <a:rPr lang="de-DE" noProof="0" dirty="0"/>
              <a:t> </a:t>
            </a:r>
          </a:p>
        </p:txBody>
      </p:sp>
      <p:sp>
        <p:nvSpPr>
          <p:cNvPr id="2" name="Textfeld 1">
            <a:extLst>
              <a:ext uri="{FF2B5EF4-FFF2-40B4-BE49-F238E27FC236}">
                <a16:creationId xmlns:a16="http://schemas.microsoft.com/office/drawing/2014/main" id="{968CA9C9-FD3F-8589-E5D6-D57422992442}"/>
              </a:ext>
            </a:extLst>
          </p:cNvPr>
          <p:cNvSpPr txBox="1"/>
          <p:nvPr/>
        </p:nvSpPr>
        <p:spPr>
          <a:xfrm>
            <a:off x="329184" y="1162323"/>
            <a:ext cx="8449056" cy="447814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706 </a:t>
            </a:r>
            <a:r>
              <a:rPr lang="de-DE" sz="2000" b="1" dirty="0">
                <a:solidFill>
                  <a:srgbClr val="275E99"/>
                </a:solidFill>
              </a:rPr>
              <a:t>Bekleidungsvorschriften</a:t>
            </a:r>
            <a:endParaRPr lang="de-DE" dirty="0">
              <a:solidFill>
                <a:schemeClr val="tx1"/>
              </a:solidFill>
            </a:endParaRPr>
          </a:p>
          <a:p>
            <a:pPr algn="just"/>
            <a:r>
              <a:rPr lang="de-DE" dirty="0">
                <a:solidFill>
                  <a:schemeClr val="tx1"/>
                </a:solidFill>
              </a:rPr>
              <a:t>	Neu hinzu:</a:t>
            </a:r>
          </a:p>
          <a:p>
            <a:pPr algn="just"/>
            <a:r>
              <a:rPr lang="de-DE" b="1" dirty="0">
                <a:solidFill>
                  <a:srgbClr val="00B050"/>
                </a:solidFill>
              </a:rPr>
              <a:t>	</a:t>
            </a:r>
            <a:r>
              <a:rPr lang="de-DE" dirty="0">
                <a:solidFill>
                  <a:srgbClr val="00B050"/>
                </a:solidFill>
              </a:rPr>
              <a:t>Im Spitzensport ist einheitliche, funktionale und regelkonforme 	Teamsportkleidung verpflichtend. Sämtliche Teammitglieder haben in 	identischer Bekleidung (Trikot, Hose, Jacke) anzutreten. Die Bekleidung 	hat das Vereins- bzw. Landeswappen sowie zulässige Sponsoren- 	kennzeichnungen gemäß Verbandsvorgaben, zu tragen.</a:t>
            </a:r>
            <a:endParaRPr lang="de-DE" b="1" dirty="0">
              <a:solidFill>
                <a:srgbClr val="00B050"/>
              </a:solidFill>
            </a:endParaRPr>
          </a:p>
          <a:p>
            <a:pPr algn="just"/>
            <a:r>
              <a:rPr lang="de-DE" sz="800" dirty="0">
                <a:solidFill>
                  <a:srgbClr val="00B050"/>
                </a:solidFill>
              </a:rPr>
              <a:t>	</a:t>
            </a:r>
          </a:p>
          <a:p>
            <a:pPr algn="just"/>
            <a:r>
              <a:rPr lang="de-DE" dirty="0">
                <a:solidFill>
                  <a:srgbClr val="00B050"/>
                </a:solidFill>
              </a:rPr>
              <a:t>	Aufgrund der besonderen klimatischen Bedingungen im Eisstocksport, 	wie etwa Kälte oder Zugluft in Hallen und Außenanlagen, besteht für die 	Spieler die Möglichkeit, ihre Bekleidung hinsichtlich der Ärmellänge und 	Hosenform individuell zu wählen. Dies bedeutet, dass sowohl kurz- als 	auch langärmlige Oberteile sowie kurze oder lange Hosen getragen 	werden dürfen. Die Entscheidung über die Länge der Ärmel und Hosen 	kann nicht nur nach persönlichen Vorlieben, sondern insbesondere auch 	aus gesundheitlichen Gründen getroffen werden.</a:t>
            </a:r>
            <a:endParaRPr lang="de-DE" b="1" dirty="0">
              <a:solidFill>
                <a:srgbClr val="00B050"/>
              </a:solidFill>
            </a:endParaRPr>
          </a:p>
          <a:p>
            <a:endParaRPr lang="de-DE" sz="500" b="1" dirty="0"/>
          </a:p>
        </p:txBody>
      </p:sp>
    </p:spTree>
    <p:extLst>
      <p:ext uri="{BB962C8B-B14F-4D97-AF65-F5344CB8AC3E}">
        <p14:creationId xmlns:p14="http://schemas.microsoft.com/office/powerpoint/2010/main" val="1953311826"/>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715A0-2D2B-E811-B5B1-696A94A4F067}"/>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3E2F167E-CD82-9393-0915-FBCB74A9FF24}"/>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35</a:t>
            </a:fld>
            <a:endParaRPr dirty="0"/>
          </a:p>
        </p:txBody>
      </p:sp>
      <p:sp>
        <p:nvSpPr>
          <p:cNvPr id="32" name="Text">
            <a:extLst>
              <a:ext uri="{FF2B5EF4-FFF2-40B4-BE49-F238E27FC236}">
                <a16:creationId xmlns:a16="http://schemas.microsoft.com/office/drawing/2014/main" id="{4BAF8C54-1171-BEC0-6B59-68AA1C4F60E1}"/>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6" name="Abschnitt 1…">
            <a:extLst>
              <a:ext uri="{FF2B5EF4-FFF2-40B4-BE49-F238E27FC236}">
                <a16:creationId xmlns:a16="http://schemas.microsoft.com/office/drawing/2014/main" id="{90B223EF-15EC-EC85-EA96-F10DD3685732}"/>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Abschnitt 7</a:t>
            </a:r>
            <a:br>
              <a:rPr lang="de-DE" dirty="0"/>
            </a:br>
            <a:r>
              <a:rPr lang="de-DE" dirty="0"/>
              <a:t>SPITZENSPORT</a:t>
            </a:r>
            <a:endParaRPr lang="de-DE" noProof="0" dirty="0"/>
          </a:p>
          <a:p>
            <a:pPr defTabSz="713231">
              <a:defRPr sz="2574"/>
            </a:pPr>
            <a:r>
              <a:rPr lang="de-DE" noProof="0" dirty="0"/>
              <a:t> </a:t>
            </a:r>
          </a:p>
        </p:txBody>
      </p:sp>
      <p:sp>
        <p:nvSpPr>
          <p:cNvPr id="2" name="Textfeld 1">
            <a:extLst>
              <a:ext uri="{FF2B5EF4-FFF2-40B4-BE49-F238E27FC236}">
                <a16:creationId xmlns:a16="http://schemas.microsoft.com/office/drawing/2014/main" id="{A50ABB81-C135-4446-DA34-238ECF625A99}"/>
              </a:ext>
            </a:extLst>
          </p:cNvPr>
          <p:cNvSpPr txBox="1"/>
          <p:nvPr/>
        </p:nvSpPr>
        <p:spPr>
          <a:xfrm>
            <a:off x="329184" y="1162323"/>
            <a:ext cx="8449056" cy="518603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706 </a:t>
            </a:r>
            <a:r>
              <a:rPr lang="de-DE" sz="2000" b="1" dirty="0">
                <a:solidFill>
                  <a:srgbClr val="275E99"/>
                </a:solidFill>
              </a:rPr>
              <a:t>Bekleidungsvorschriften </a:t>
            </a:r>
            <a:r>
              <a:rPr lang="de-DE" sz="2000" b="1" dirty="0">
                <a:solidFill>
                  <a:schemeClr val="tx1"/>
                </a:solidFill>
              </a:rPr>
              <a:t>- Fortsetzung</a:t>
            </a:r>
            <a:endParaRPr lang="de-DE" dirty="0">
              <a:solidFill>
                <a:schemeClr val="tx1"/>
              </a:solidFill>
            </a:endParaRPr>
          </a:p>
          <a:p>
            <a:pPr algn="just"/>
            <a:r>
              <a:rPr lang="de-DE" dirty="0">
                <a:solidFill>
                  <a:schemeClr val="tx1"/>
                </a:solidFill>
              </a:rPr>
              <a:t>	Neu hinzu:</a:t>
            </a:r>
          </a:p>
          <a:p>
            <a:pPr algn="just"/>
            <a:r>
              <a:rPr lang="de-DE" b="1" dirty="0">
                <a:solidFill>
                  <a:srgbClr val="00B050"/>
                </a:solidFill>
              </a:rPr>
              <a:t>	</a:t>
            </a:r>
            <a:r>
              <a:rPr lang="de-DE" dirty="0">
                <a:solidFill>
                  <a:srgbClr val="00B050"/>
                </a:solidFill>
              </a:rPr>
              <a:t>Voraussetzung dafür ist, dass diese in einer einheitlichen Farbe gehalten 	sind. Hierbei können beispielsweise Schwarz, oder die jeweilige 	Vereinsfarbe als zulässige Optionen dienen. Dadurch wird gewährleistet, 	dass trotz individueller Anpassungen an die Witterungsbedingungen ein 	einheitliches Erscheinungsbild der Mannschaften erhalten bleibt.</a:t>
            </a:r>
          </a:p>
          <a:p>
            <a:pPr algn="just"/>
            <a:r>
              <a:rPr lang="de-DE" dirty="0"/>
              <a:t>	</a:t>
            </a:r>
            <a:r>
              <a:rPr lang="de-DE" dirty="0">
                <a:solidFill>
                  <a:srgbClr val="00B050"/>
                </a:solidFill>
              </a:rPr>
              <a:t>Im Zweifelsfall entscheidet der Schiedsrichter über die Zulässigkeit 	einzelner Kleidungsstücke unter Berücksichtigung von Gesundheit, 	Sicherheit und Einheitlichkeit.</a:t>
            </a:r>
            <a:endParaRPr lang="de-DE" b="1" dirty="0">
              <a:solidFill>
                <a:srgbClr val="00B050"/>
              </a:solidFill>
            </a:endParaRPr>
          </a:p>
          <a:p>
            <a:pPr algn="just"/>
            <a:r>
              <a:rPr lang="de-DE" dirty="0">
                <a:solidFill>
                  <a:srgbClr val="00B050"/>
                </a:solidFill>
              </a:rPr>
              <a:t>	Bestehen zwei Mannschaften in Finalspielen im Stocksport aus Sicht der 	Schiedsrichter nicht ausreichend farblich unterscheidbare Spiel-	kleidungen, entscheidet der Wettbewerbsleiter, welches Team die 	Spielkleidung zu wechseln hat. Ein deutlicher farblicher Kontrast der 	Oberbekleidung ist zwingend vorgeschrieben. </a:t>
            </a:r>
            <a:endParaRPr lang="de-DE" b="1" dirty="0">
              <a:solidFill>
                <a:srgbClr val="00B050"/>
              </a:solidFill>
            </a:endParaRPr>
          </a:p>
          <a:p>
            <a:pPr algn="just"/>
            <a:r>
              <a:rPr lang="de-DE" dirty="0">
                <a:solidFill>
                  <a:srgbClr val="00B050"/>
                </a:solidFill>
              </a:rPr>
              <a:t>	Das Tragen glatter oder ungeeigneter Schuhsohlen ist untersagt. 	Zugelassene Sportschuhe mit rutschhemmender Sohle sind 	verpflichtend zu verwenden. Dies gilt für den kompletten Wettbewerb. </a:t>
            </a:r>
            <a:endParaRPr lang="de-DE" b="1" dirty="0">
              <a:solidFill>
                <a:srgbClr val="00B050"/>
              </a:solidFill>
            </a:endParaRPr>
          </a:p>
        </p:txBody>
      </p:sp>
    </p:spTree>
    <p:extLst>
      <p:ext uri="{BB962C8B-B14F-4D97-AF65-F5344CB8AC3E}">
        <p14:creationId xmlns:p14="http://schemas.microsoft.com/office/powerpoint/2010/main" val="127066027"/>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6A204-EA56-9C89-DC6C-36A5C8C07D3D}"/>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6ACF1137-214B-FD43-C6D3-C7D22E28E5CE}"/>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36</a:t>
            </a:fld>
            <a:endParaRPr dirty="0"/>
          </a:p>
        </p:txBody>
      </p:sp>
      <p:sp>
        <p:nvSpPr>
          <p:cNvPr id="32" name="Text">
            <a:extLst>
              <a:ext uri="{FF2B5EF4-FFF2-40B4-BE49-F238E27FC236}">
                <a16:creationId xmlns:a16="http://schemas.microsoft.com/office/drawing/2014/main" id="{69A6A852-CFC5-EB5B-6E40-FC82AE4D9D46}"/>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6" name="Abschnitt 1…">
            <a:extLst>
              <a:ext uri="{FF2B5EF4-FFF2-40B4-BE49-F238E27FC236}">
                <a16:creationId xmlns:a16="http://schemas.microsoft.com/office/drawing/2014/main" id="{6E539784-097B-7753-EE4A-C843158D57CD}"/>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Abschnitt 7</a:t>
            </a:r>
            <a:br>
              <a:rPr lang="de-DE" dirty="0"/>
            </a:br>
            <a:r>
              <a:rPr lang="de-DE" dirty="0"/>
              <a:t>SPITZENSPORT</a:t>
            </a:r>
            <a:endParaRPr lang="de-DE" noProof="0" dirty="0"/>
          </a:p>
          <a:p>
            <a:pPr defTabSz="713231">
              <a:defRPr sz="2574"/>
            </a:pPr>
            <a:r>
              <a:rPr lang="de-DE" noProof="0" dirty="0"/>
              <a:t> </a:t>
            </a:r>
          </a:p>
        </p:txBody>
      </p:sp>
      <p:sp>
        <p:nvSpPr>
          <p:cNvPr id="2" name="Textfeld 1">
            <a:extLst>
              <a:ext uri="{FF2B5EF4-FFF2-40B4-BE49-F238E27FC236}">
                <a16:creationId xmlns:a16="http://schemas.microsoft.com/office/drawing/2014/main" id="{6FD9E570-FEE5-CBFF-BC47-C723B056EAB4}"/>
              </a:ext>
            </a:extLst>
          </p:cNvPr>
          <p:cNvSpPr txBox="1"/>
          <p:nvPr/>
        </p:nvSpPr>
        <p:spPr>
          <a:xfrm>
            <a:off x="329184" y="1162323"/>
            <a:ext cx="8449056" cy="48320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707 </a:t>
            </a:r>
            <a:r>
              <a:rPr lang="de-DE" sz="2000" b="1" dirty="0">
                <a:solidFill>
                  <a:srgbClr val="275E99"/>
                </a:solidFill>
              </a:rPr>
              <a:t>Materialvorgaben</a:t>
            </a:r>
            <a:endParaRPr lang="de-DE" dirty="0">
              <a:solidFill>
                <a:schemeClr val="tx1"/>
              </a:solidFill>
            </a:endParaRPr>
          </a:p>
          <a:p>
            <a:pPr algn="just"/>
            <a:r>
              <a:rPr lang="de-DE" dirty="0">
                <a:solidFill>
                  <a:schemeClr val="tx1"/>
                </a:solidFill>
              </a:rPr>
              <a:t>	Neu hinzu:</a:t>
            </a:r>
          </a:p>
          <a:p>
            <a:pPr algn="just"/>
            <a:r>
              <a:rPr lang="de-DE" b="1" dirty="0">
                <a:solidFill>
                  <a:srgbClr val="00B050"/>
                </a:solidFill>
              </a:rPr>
              <a:t>	</a:t>
            </a:r>
            <a:r>
              <a:rPr lang="de-DE" dirty="0">
                <a:solidFill>
                  <a:srgbClr val="00B050"/>
                </a:solidFill>
              </a:rPr>
              <a:t>Sämtliche im Wettkampf eingesetzten Sportgeräte müssen eine IFI-	Zulassung besitzen und gemäß den einschlägigen Prüfvorschriften 	entsprechen.</a:t>
            </a:r>
            <a:endParaRPr lang="de-DE" b="1" dirty="0">
              <a:solidFill>
                <a:srgbClr val="00B050"/>
              </a:solidFill>
            </a:endParaRPr>
          </a:p>
          <a:p>
            <a:pPr algn="just"/>
            <a:r>
              <a:rPr lang="de-DE" dirty="0">
                <a:solidFill>
                  <a:srgbClr val="00B050"/>
                </a:solidFill>
              </a:rPr>
              <a:t>	Stockkörper, Stiel und Laufsohlen müssen innerhalb Toleranzen gem. 	Abschnitt 3 liegen. Die Mindesthöhe von Sommerlaufsohlen muss ≥ 21,0 	mm betragen.</a:t>
            </a:r>
            <a:endParaRPr lang="de-DE" b="1" dirty="0">
              <a:solidFill>
                <a:srgbClr val="00B050"/>
              </a:solidFill>
            </a:endParaRPr>
          </a:p>
          <a:p>
            <a:pPr algn="just"/>
            <a:r>
              <a:rPr lang="de-DE" dirty="0">
                <a:solidFill>
                  <a:srgbClr val="00B050"/>
                </a:solidFill>
              </a:rPr>
              <a:t> 	Es gilt eine Auslauffrist von 10 Jahren für Stockkörper und Laufsohlen. 	Darüber hinaus gelten die Durchführungsbestimmungen der IFI und der 	jeweiligen Nationenverbände.</a:t>
            </a:r>
            <a:endParaRPr lang="de-DE" b="1" dirty="0">
              <a:solidFill>
                <a:srgbClr val="00B050"/>
              </a:solidFill>
            </a:endParaRPr>
          </a:p>
          <a:p>
            <a:pPr algn="just"/>
            <a:r>
              <a:rPr lang="de-DE" dirty="0">
                <a:solidFill>
                  <a:srgbClr val="00B050"/>
                </a:solidFill>
              </a:rPr>
              <a:t>	Bei IFI-Wettbewerben sind </a:t>
            </a:r>
            <a:r>
              <a:rPr lang="de-DE" b="1" dirty="0">
                <a:solidFill>
                  <a:srgbClr val="00B050"/>
                </a:solidFill>
              </a:rPr>
              <a:t>vier Stockkörper desselben Herstellers 	und identischen Designs </a:t>
            </a:r>
            <a:r>
              <a:rPr lang="de-DE" dirty="0">
                <a:solidFill>
                  <a:srgbClr val="00B050"/>
                </a:solidFill>
              </a:rPr>
              <a:t>(Modell und Farbe) zu verwenden. </a:t>
            </a:r>
            <a:endParaRPr lang="de-DE" b="1" dirty="0">
              <a:solidFill>
                <a:srgbClr val="00B050"/>
              </a:solidFill>
            </a:endParaRPr>
          </a:p>
          <a:p>
            <a:pPr algn="just"/>
            <a:r>
              <a:rPr lang="de-DE" dirty="0">
                <a:solidFill>
                  <a:srgbClr val="00B050"/>
                </a:solidFill>
              </a:rPr>
              <a:t>	Die Prüfung der Materialkonformität obliegt dem Wettbewerbsleiter sowie 	den autorisierten Materialprüfern. Sämtliche abgelaufenen Prüfplaketten 	sind vorab zu entfernen. Alle SGT sind im gereinigten (ausgenommen 	SLS) und trockenen Zustand vorzulegen.</a:t>
            </a:r>
            <a:endParaRPr lang="de-DE" b="1" dirty="0">
              <a:solidFill>
                <a:srgbClr val="00B050"/>
              </a:solidFill>
            </a:endParaRPr>
          </a:p>
        </p:txBody>
      </p:sp>
    </p:spTree>
    <p:extLst>
      <p:ext uri="{BB962C8B-B14F-4D97-AF65-F5344CB8AC3E}">
        <p14:creationId xmlns:p14="http://schemas.microsoft.com/office/powerpoint/2010/main" val="2598323094"/>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4E98B-C157-E56A-8DA6-3786EEECD445}"/>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B1C3F0C9-5D39-F8DD-471C-17354685A697}"/>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37</a:t>
            </a:fld>
            <a:endParaRPr dirty="0"/>
          </a:p>
        </p:txBody>
      </p:sp>
      <p:sp>
        <p:nvSpPr>
          <p:cNvPr id="32" name="Text">
            <a:extLst>
              <a:ext uri="{FF2B5EF4-FFF2-40B4-BE49-F238E27FC236}">
                <a16:creationId xmlns:a16="http://schemas.microsoft.com/office/drawing/2014/main" id="{C305B805-DEBB-8C5B-65BE-14C3E07E2288}"/>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6" name="Abschnitt 1…">
            <a:extLst>
              <a:ext uri="{FF2B5EF4-FFF2-40B4-BE49-F238E27FC236}">
                <a16:creationId xmlns:a16="http://schemas.microsoft.com/office/drawing/2014/main" id="{846252F0-A1D7-521B-6C47-2D81842F85A6}"/>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Abschnitt 7</a:t>
            </a:r>
            <a:br>
              <a:rPr lang="de-DE" dirty="0"/>
            </a:br>
            <a:r>
              <a:rPr lang="de-DE" dirty="0"/>
              <a:t>SPITZENSPORT</a:t>
            </a:r>
            <a:endParaRPr lang="de-DE" noProof="0" dirty="0"/>
          </a:p>
          <a:p>
            <a:pPr defTabSz="713231">
              <a:defRPr sz="2574"/>
            </a:pPr>
            <a:r>
              <a:rPr lang="de-DE" noProof="0" dirty="0"/>
              <a:t> </a:t>
            </a:r>
          </a:p>
        </p:txBody>
      </p:sp>
      <p:sp>
        <p:nvSpPr>
          <p:cNvPr id="2" name="Textfeld 1">
            <a:extLst>
              <a:ext uri="{FF2B5EF4-FFF2-40B4-BE49-F238E27FC236}">
                <a16:creationId xmlns:a16="http://schemas.microsoft.com/office/drawing/2014/main" id="{548EF349-D40B-91FA-3BA9-13F607F087D8}"/>
              </a:ext>
            </a:extLst>
          </p:cNvPr>
          <p:cNvSpPr txBox="1"/>
          <p:nvPr/>
        </p:nvSpPr>
        <p:spPr>
          <a:xfrm>
            <a:off x="329184" y="1162323"/>
            <a:ext cx="8449056" cy="412420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707 </a:t>
            </a:r>
            <a:r>
              <a:rPr lang="de-DE" sz="2000" b="1" dirty="0">
                <a:solidFill>
                  <a:srgbClr val="275E99"/>
                </a:solidFill>
              </a:rPr>
              <a:t>Materialvorgaben </a:t>
            </a:r>
            <a:r>
              <a:rPr lang="de-DE" sz="2000" b="1" dirty="0">
                <a:solidFill>
                  <a:schemeClr val="tx1"/>
                </a:solidFill>
              </a:rPr>
              <a:t>- Fortsetzung</a:t>
            </a:r>
            <a:endParaRPr lang="de-DE" dirty="0">
              <a:solidFill>
                <a:schemeClr val="tx1"/>
              </a:solidFill>
            </a:endParaRPr>
          </a:p>
          <a:p>
            <a:pPr algn="just"/>
            <a:r>
              <a:rPr lang="de-DE" dirty="0">
                <a:solidFill>
                  <a:schemeClr val="tx1"/>
                </a:solidFill>
              </a:rPr>
              <a:t>	Neu hinzu:</a:t>
            </a:r>
          </a:p>
          <a:p>
            <a:pPr algn="just"/>
            <a:r>
              <a:rPr lang="de-DE" b="1" dirty="0">
                <a:solidFill>
                  <a:srgbClr val="00B050"/>
                </a:solidFill>
              </a:rPr>
              <a:t>	</a:t>
            </a:r>
            <a:r>
              <a:rPr lang="de-DE" dirty="0">
                <a:solidFill>
                  <a:srgbClr val="00B050"/>
                </a:solidFill>
              </a:rPr>
              <a:t>Verstöße können folgende Sanktionen nach sich ziehen:</a:t>
            </a:r>
            <a:endParaRPr lang="de-DE" b="1" dirty="0">
              <a:solidFill>
                <a:srgbClr val="00B050"/>
              </a:solidFill>
            </a:endParaRPr>
          </a:p>
          <a:p>
            <a:pPr algn="just"/>
            <a:r>
              <a:rPr lang="de-DE" dirty="0">
                <a:solidFill>
                  <a:srgbClr val="00B050"/>
                </a:solidFill>
              </a:rPr>
              <a:t> 	Ausschluss des SGT (ggf. Nachprüfung)</a:t>
            </a:r>
            <a:endParaRPr lang="de-DE" b="1" dirty="0">
              <a:solidFill>
                <a:srgbClr val="00B050"/>
              </a:solidFill>
            </a:endParaRPr>
          </a:p>
          <a:p>
            <a:pPr algn="just"/>
            <a:r>
              <a:rPr lang="de-DE" dirty="0">
                <a:solidFill>
                  <a:srgbClr val="00B050"/>
                </a:solidFill>
              </a:rPr>
              <a:t>	Punkteabzug,</a:t>
            </a:r>
            <a:endParaRPr lang="de-DE" b="1" dirty="0">
              <a:solidFill>
                <a:srgbClr val="00B050"/>
              </a:solidFill>
            </a:endParaRPr>
          </a:p>
          <a:p>
            <a:pPr algn="just"/>
            <a:r>
              <a:rPr lang="de-DE" dirty="0">
                <a:solidFill>
                  <a:srgbClr val="00B050"/>
                </a:solidFill>
              </a:rPr>
              <a:t>	Disqualifikation,</a:t>
            </a:r>
            <a:endParaRPr lang="de-DE" b="1" dirty="0">
              <a:solidFill>
                <a:srgbClr val="00B050"/>
              </a:solidFill>
            </a:endParaRPr>
          </a:p>
          <a:p>
            <a:pPr algn="just"/>
            <a:r>
              <a:rPr lang="de-DE" dirty="0">
                <a:solidFill>
                  <a:srgbClr val="00B050"/>
                </a:solidFill>
              </a:rPr>
              <a:t>	Sperre des Athleten oder der Athletin für diesen Wettbewerbstag,</a:t>
            </a:r>
            <a:endParaRPr lang="de-DE" b="1" dirty="0">
              <a:solidFill>
                <a:srgbClr val="00B050"/>
              </a:solidFill>
            </a:endParaRPr>
          </a:p>
          <a:p>
            <a:pPr algn="just"/>
            <a:r>
              <a:rPr lang="de-DE" dirty="0">
                <a:solidFill>
                  <a:srgbClr val="00B050"/>
                </a:solidFill>
              </a:rPr>
              <a:t>	Ausschluss aus dem Kader.</a:t>
            </a:r>
            <a:endParaRPr lang="de-DE" b="1" dirty="0">
              <a:solidFill>
                <a:srgbClr val="00B050"/>
              </a:solidFill>
            </a:endParaRPr>
          </a:p>
          <a:p>
            <a:pPr algn="just"/>
            <a:endParaRPr lang="de-DE" sz="800" b="1" dirty="0">
              <a:solidFill>
                <a:srgbClr val="00B050"/>
              </a:solidFill>
            </a:endParaRPr>
          </a:p>
          <a:p>
            <a:pPr algn="just"/>
            <a:r>
              <a:rPr lang="de-DE" dirty="0">
                <a:solidFill>
                  <a:srgbClr val="00B050"/>
                </a:solidFill>
              </a:rPr>
              <a:t> 	Wird im Rahmen der Materialkontrolle vor dem Wettbewerb ein 	regelwidrig manipuliertes SGT vorgelegt, hat dies die sofortige 	Disqualifikation des Spielers zur Folge (Feststellung d. Prüfkommission).</a:t>
            </a:r>
            <a:endParaRPr lang="de-DE" b="1" dirty="0">
              <a:solidFill>
                <a:srgbClr val="00B050"/>
              </a:solidFill>
            </a:endParaRPr>
          </a:p>
          <a:p>
            <a:pPr algn="just"/>
            <a:endParaRPr lang="de-DE" sz="800" b="1" dirty="0">
              <a:solidFill>
                <a:srgbClr val="00B050"/>
              </a:solidFill>
            </a:endParaRPr>
          </a:p>
          <a:p>
            <a:pPr algn="just"/>
            <a:r>
              <a:rPr lang="de-DE" dirty="0">
                <a:solidFill>
                  <a:srgbClr val="00B050"/>
                </a:solidFill>
              </a:rPr>
              <a:t>	Bei schwerwiegenden Verstößen kann ein Disziplinarverfahren des 	zuständigen Nationenverbandes eingeleitet werden.</a:t>
            </a:r>
            <a:endParaRPr lang="de-DE" b="1" dirty="0">
              <a:solidFill>
                <a:srgbClr val="00B050"/>
              </a:solidFill>
            </a:endParaRPr>
          </a:p>
        </p:txBody>
      </p:sp>
    </p:spTree>
    <p:extLst>
      <p:ext uri="{BB962C8B-B14F-4D97-AF65-F5344CB8AC3E}">
        <p14:creationId xmlns:p14="http://schemas.microsoft.com/office/powerpoint/2010/main" val="69806256"/>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F3D3D7-737F-E719-359C-A28B87094E2E}"/>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2FC713A8-8B03-83EF-2BFC-FF38AFF4B16A}"/>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38</a:t>
            </a:fld>
            <a:endParaRPr dirty="0"/>
          </a:p>
        </p:txBody>
      </p:sp>
      <p:sp>
        <p:nvSpPr>
          <p:cNvPr id="32" name="Text">
            <a:extLst>
              <a:ext uri="{FF2B5EF4-FFF2-40B4-BE49-F238E27FC236}">
                <a16:creationId xmlns:a16="http://schemas.microsoft.com/office/drawing/2014/main" id="{CDA39F5D-37B0-0BAF-FA6A-5ACE3457032B}"/>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6" name="Abschnitt 1…">
            <a:extLst>
              <a:ext uri="{FF2B5EF4-FFF2-40B4-BE49-F238E27FC236}">
                <a16:creationId xmlns:a16="http://schemas.microsoft.com/office/drawing/2014/main" id="{A0F433AE-6314-8D68-AF36-A74F39F39505}"/>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Abschnitt 7</a:t>
            </a:r>
            <a:br>
              <a:rPr lang="de-DE" dirty="0"/>
            </a:br>
            <a:r>
              <a:rPr lang="de-DE" dirty="0"/>
              <a:t>SPITZENSPORT</a:t>
            </a:r>
            <a:endParaRPr lang="de-DE" noProof="0" dirty="0"/>
          </a:p>
          <a:p>
            <a:pPr defTabSz="713231">
              <a:defRPr sz="2574"/>
            </a:pPr>
            <a:r>
              <a:rPr lang="de-DE" noProof="0" dirty="0"/>
              <a:t> </a:t>
            </a:r>
          </a:p>
        </p:txBody>
      </p:sp>
      <p:sp>
        <p:nvSpPr>
          <p:cNvPr id="2" name="Textfeld 1">
            <a:extLst>
              <a:ext uri="{FF2B5EF4-FFF2-40B4-BE49-F238E27FC236}">
                <a16:creationId xmlns:a16="http://schemas.microsoft.com/office/drawing/2014/main" id="{090714B1-AECE-3D6F-DB0E-262C680821CB}"/>
              </a:ext>
            </a:extLst>
          </p:cNvPr>
          <p:cNvSpPr txBox="1"/>
          <p:nvPr/>
        </p:nvSpPr>
        <p:spPr>
          <a:xfrm>
            <a:off x="329184" y="1162323"/>
            <a:ext cx="8449056" cy="25853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708 </a:t>
            </a:r>
            <a:r>
              <a:rPr lang="de-DE" sz="2000" b="1" dirty="0">
                <a:solidFill>
                  <a:srgbClr val="275E99"/>
                </a:solidFill>
              </a:rPr>
              <a:t>Verbindlichkeit</a:t>
            </a:r>
            <a:endParaRPr lang="de-DE" dirty="0">
              <a:solidFill>
                <a:schemeClr val="tx1"/>
              </a:solidFill>
            </a:endParaRPr>
          </a:p>
          <a:p>
            <a:pPr algn="just"/>
            <a:r>
              <a:rPr lang="de-DE" dirty="0">
                <a:solidFill>
                  <a:schemeClr val="tx1"/>
                </a:solidFill>
              </a:rPr>
              <a:t>	Neu hinzu:</a:t>
            </a:r>
          </a:p>
          <a:p>
            <a:pPr algn="just"/>
            <a:r>
              <a:rPr lang="de-DE" b="1" dirty="0">
                <a:solidFill>
                  <a:srgbClr val="00B050"/>
                </a:solidFill>
              </a:rPr>
              <a:t>	</a:t>
            </a:r>
            <a:r>
              <a:rPr lang="de-DE" dirty="0">
                <a:solidFill>
                  <a:srgbClr val="00B050"/>
                </a:solidFill>
              </a:rPr>
              <a:t>Die Bestimmungen dieses Abschnitts gelten verbindlich für sämtliche IFI-	Wettbewerbe sowie alle im Spitzensport eingestuften nationalen Ligen 	bzw. Wettbewerbe.</a:t>
            </a:r>
            <a:endParaRPr lang="de-DE" b="1" dirty="0">
              <a:solidFill>
                <a:srgbClr val="00B050"/>
              </a:solidFill>
            </a:endParaRPr>
          </a:p>
          <a:p>
            <a:pPr algn="just"/>
            <a:endParaRPr lang="de-DE" sz="800" b="1" dirty="0">
              <a:solidFill>
                <a:srgbClr val="00B050"/>
              </a:solidFill>
            </a:endParaRPr>
          </a:p>
          <a:p>
            <a:pPr algn="just"/>
            <a:r>
              <a:rPr lang="de-DE" dirty="0">
                <a:solidFill>
                  <a:srgbClr val="00B050"/>
                </a:solidFill>
              </a:rPr>
              <a:t>	Athleten, Betreuer sowie Funktionäre sind zur vollständigen Einhaltung 	sämtlicher Regelungen verpflichtet.</a:t>
            </a:r>
            <a:endParaRPr lang="de-DE" b="1" dirty="0">
              <a:solidFill>
                <a:srgbClr val="00B050"/>
              </a:solidFill>
            </a:endParaRPr>
          </a:p>
          <a:p>
            <a:pPr algn="just"/>
            <a:endParaRPr lang="de-DE" sz="800" b="1" dirty="0">
              <a:solidFill>
                <a:srgbClr val="00B050"/>
              </a:solidFill>
            </a:endParaRPr>
          </a:p>
          <a:p>
            <a:pPr algn="just"/>
            <a:r>
              <a:rPr lang="de-DE" dirty="0">
                <a:solidFill>
                  <a:srgbClr val="00B050"/>
                </a:solidFill>
              </a:rPr>
              <a:t>	Verstöße werden nach Art und Schwere des Fehlverhaltens sanktioniert.</a:t>
            </a:r>
            <a:r>
              <a:rPr lang="de-DE" dirty="0"/>
              <a:t> </a:t>
            </a:r>
            <a:endParaRPr lang="de-DE" b="1" dirty="0">
              <a:solidFill>
                <a:srgbClr val="00B050"/>
              </a:solidFill>
            </a:endParaRPr>
          </a:p>
        </p:txBody>
      </p:sp>
    </p:spTree>
    <p:extLst>
      <p:ext uri="{BB962C8B-B14F-4D97-AF65-F5344CB8AC3E}">
        <p14:creationId xmlns:p14="http://schemas.microsoft.com/office/powerpoint/2010/main" val="3216138963"/>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9C67A9-EF89-8137-6BA3-FB0E8BF4C017}"/>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4D8EA6F5-8AE5-1076-7045-6ADEF22B40ED}"/>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39</a:t>
            </a:fld>
            <a:endParaRPr dirty="0"/>
          </a:p>
        </p:txBody>
      </p:sp>
      <p:sp>
        <p:nvSpPr>
          <p:cNvPr id="32" name="Text">
            <a:extLst>
              <a:ext uri="{FF2B5EF4-FFF2-40B4-BE49-F238E27FC236}">
                <a16:creationId xmlns:a16="http://schemas.microsoft.com/office/drawing/2014/main" id="{44245970-DAD7-F91A-841B-5B201DE3BBD6}"/>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6" name="Abschnitt 1…">
            <a:extLst>
              <a:ext uri="{FF2B5EF4-FFF2-40B4-BE49-F238E27FC236}">
                <a16:creationId xmlns:a16="http://schemas.microsoft.com/office/drawing/2014/main" id="{E3A19BB0-8327-8ED1-8AF8-D749E214F4B5}"/>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Abschnitt 8</a:t>
            </a:r>
            <a:br>
              <a:rPr lang="de-DE" dirty="0"/>
            </a:br>
            <a:r>
              <a:rPr lang="de-DE" dirty="0"/>
              <a:t>STRAFEN</a:t>
            </a:r>
            <a:endParaRPr lang="de-DE" noProof="0" dirty="0"/>
          </a:p>
          <a:p>
            <a:pPr defTabSz="713231">
              <a:defRPr sz="2574"/>
            </a:pPr>
            <a:r>
              <a:rPr lang="de-DE" noProof="0" dirty="0"/>
              <a:t> </a:t>
            </a:r>
          </a:p>
        </p:txBody>
      </p:sp>
      <p:sp>
        <p:nvSpPr>
          <p:cNvPr id="3" name="Textfeld 2">
            <a:extLst>
              <a:ext uri="{FF2B5EF4-FFF2-40B4-BE49-F238E27FC236}">
                <a16:creationId xmlns:a16="http://schemas.microsoft.com/office/drawing/2014/main" id="{5DAF61CF-43C1-5DD3-07A0-D13F262EC582}"/>
              </a:ext>
            </a:extLst>
          </p:cNvPr>
          <p:cNvSpPr txBox="1"/>
          <p:nvPr/>
        </p:nvSpPr>
        <p:spPr>
          <a:xfrm>
            <a:off x="329184" y="1162323"/>
            <a:ext cx="8449056" cy="517064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de-DE" sz="1700" dirty="0"/>
              <a:t>Nach </a:t>
            </a:r>
            <a:r>
              <a:rPr lang="de-DE" sz="1700" dirty="0">
                <a:solidFill>
                  <a:srgbClr val="00B050"/>
                </a:solidFill>
              </a:rPr>
              <a:t>pflichtgemäßem</a:t>
            </a:r>
            <a:r>
              <a:rPr lang="de-DE" sz="1700" dirty="0"/>
              <a:t> Ermessen des Schiedsrichters und entsprechend der </a:t>
            </a:r>
            <a:r>
              <a:rPr lang="de-DE" sz="1700" dirty="0">
                <a:solidFill>
                  <a:srgbClr val="00B050"/>
                </a:solidFill>
              </a:rPr>
              <a:t>Schwere</a:t>
            </a:r>
            <a:r>
              <a:rPr lang="de-DE" sz="1700" dirty="0"/>
              <a:t> des Vergehens können folgende Strafen ausgesprochen werden:</a:t>
            </a:r>
          </a:p>
          <a:p>
            <a:endParaRPr lang="de-DE" sz="800" b="1" dirty="0"/>
          </a:p>
          <a:p>
            <a:r>
              <a:rPr lang="de-DE" sz="1700" dirty="0"/>
              <a:t>	- 1 Strafpunkt </a:t>
            </a:r>
            <a:r>
              <a:rPr lang="de-DE" sz="1700" dirty="0">
                <a:solidFill>
                  <a:srgbClr val="00B050"/>
                </a:solidFill>
              </a:rPr>
              <a:t>=</a:t>
            </a:r>
            <a:r>
              <a:rPr lang="de-DE" sz="1700" dirty="0"/>
              <a:t> </a:t>
            </a:r>
            <a:r>
              <a:rPr lang="de-DE" sz="1700" dirty="0">
                <a:solidFill>
                  <a:srgbClr val="00B050"/>
                </a:solidFill>
              </a:rPr>
              <a:t>1 Stockpunkt </a:t>
            </a:r>
          </a:p>
          <a:p>
            <a:r>
              <a:rPr lang="de-DE" sz="1700" dirty="0"/>
              <a:t>	- 1 Spielpunkt Abzug in der Endwertung: </a:t>
            </a:r>
            <a:r>
              <a:rPr lang="de-DE" sz="1200" dirty="0"/>
              <a:t>(bei sog. Finalspielen 5 Stockpunkte)</a:t>
            </a:r>
            <a:endParaRPr lang="de-DE" sz="1700" b="1" dirty="0"/>
          </a:p>
          <a:p>
            <a:r>
              <a:rPr lang="de-DE" sz="1700" dirty="0"/>
              <a:t>	- 2 Spielpunkte Abzug in der Endwertung </a:t>
            </a:r>
            <a:r>
              <a:rPr lang="de-DE" sz="1200" dirty="0"/>
              <a:t>(bei sog. Finalspielen 10 Stockpunkte)</a:t>
            </a:r>
            <a:endParaRPr lang="de-DE" sz="1200" b="1" dirty="0"/>
          </a:p>
          <a:p>
            <a:r>
              <a:rPr lang="de-DE" sz="1700" b="1" dirty="0"/>
              <a:t>	</a:t>
            </a:r>
            <a:r>
              <a:rPr lang="de-DE" sz="1700" dirty="0"/>
              <a:t>- </a:t>
            </a:r>
            <a:r>
              <a:rPr lang="de-DE" sz="1700" dirty="0">
                <a:solidFill>
                  <a:srgbClr val="00B050"/>
                </a:solidFill>
              </a:rPr>
              <a:t>Zeitstrafe: </a:t>
            </a:r>
          </a:p>
          <a:p>
            <a:r>
              <a:rPr lang="de-DE" sz="1700" dirty="0">
                <a:solidFill>
                  <a:srgbClr val="00B050"/>
                </a:solidFill>
              </a:rPr>
              <a:t>	  Ausschluss eines einzelnen Spielers im aktuellen Spiel bzw. Durchgangs 	  	  oder Spiel ist verloren, sollte ein Ausschluss nicht möglich sein.</a:t>
            </a:r>
            <a:endParaRPr lang="de-DE" sz="1700" b="1" dirty="0">
              <a:solidFill>
                <a:srgbClr val="00B050"/>
              </a:solidFill>
            </a:endParaRPr>
          </a:p>
          <a:p>
            <a:pPr lvl="0"/>
            <a:r>
              <a:rPr lang="de-DE" sz="1700" dirty="0"/>
              <a:t>	- Matchstrafe: </a:t>
            </a:r>
          </a:p>
          <a:p>
            <a:pPr lvl="0"/>
            <a:r>
              <a:rPr lang="de-DE" sz="1700" dirty="0"/>
              <a:t>	  Ausschluss eines einzelnen Spielers</a:t>
            </a:r>
            <a:r>
              <a:rPr lang="de-DE" sz="1700" b="1" dirty="0"/>
              <a:t> </a:t>
            </a:r>
            <a:r>
              <a:rPr lang="de-DE" sz="1700" dirty="0"/>
              <a:t>für den Rest des Wettbewerbes</a:t>
            </a:r>
            <a:endParaRPr lang="de-DE" sz="1700" b="1" dirty="0"/>
          </a:p>
          <a:p>
            <a:pPr lvl="0"/>
            <a:r>
              <a:rPr lang="de-DE" sz="1700" b="1" dirty="0"/>
              <a:t>	- </a:t>
            </a:r>
            <a:r>
              <a:rPr lang="de-DE" sz="1700" dirty="0"/>
              <a:t>Disqualifikation der gesamten Mannschaft</a:t>
            </a:r>
            <a:endParaRPr lang="de-DE" sz="1700" b="1" dirty="0"/>
          </a:p>
          <a:p>
            <a:r>
              <a:rPr lang="de-DE" sz="800" dirty="0"/>
              <a:t>	</a:t>
            </a:r>
          </a:p>
          <a:p>
            <a:r>
              <a:rPr lang="de-DE" sz="1700" dirty="0"/>
              <a:t>	</a:t>
            </a:r>
            <a:r>
              <a:rPr lang="de-DE" sz="1700" dirty="0">
                <a:solidFill>
                  <a:srgbClr val="00B050"/>
                </a:solidFill>
              </a:rPr>
              <a:t>Die Ahndung </a:t>
            </a:r>
            <a:r>
              <a:rPr lang="de-DE" sz="1700" b="1" dirty="0">
                <a:solidFill>
                  <a:srgbClr val="00B050"/>
                </a:solidFill>
              </a:rPr>
              <a:t>kann</a:t>
            </a:r>
            <a:r>
              <a:rPr lang="de-DE" sz="1700" dirty="0">
                <a:solidFill>
                  <a:srgbClr val="00B050"/>
                </a:solidFill>
              </a:rPr>
              <a:t> durch die Anzeige einer </a:t>
            </a:r>
            <a:r>
              <a:rPr lang="de-DE" sz="1700" b="1" dirty="0">
                <a:solidFill>
                  <a:srgbClr val="00B050"/>
                </a:solidFill>
              </a:rPr>
              <a:t>blauen</a:t>
            </a:r>
            <a:r>
              <a:rPr lang="de-DE" sz="1700" dirty="0">
                <a:solidFill>
                  <a:srgbClr val="00B050"/>
                </a:solidFill>
              </a:rPr>
              <a:t>, </a:t>
            </a:r>
            <a:r>
              <a:rPr lang="de-DE" sz="1700" b="1" dirty="0">
                <a:solidFill>
                  <a:srgbClr val="00B050"/>
                </a:solidFill>
              </a:rPr>
              <a:t>gelben</a:t>
            </a:r>
            <a:r>
              <a:rPr lang="de-DE" sz="1700" dirty="0">
                <a:solidFill>
                  <a:srgbClr val="00B050"/>
                </a:solidFill>
              </a:rPr>
              <a:t> oder </a:t>
            </a:r>
            <a:r>
              <a:rPr lang="de-DE" sz="1700" b="1" dirty="0">
                <a:solidFill>
                  <a:srgbClr val="00B050"/>
                </a:solidFill>
              </a:rPr>
              <a:t>roten 	Karte</a:t>
            </a:r>
            <a:r>
              <a:rPr lang="de-DE" sz="1700" dirty="0">
                <a:solidFill>
                  <a:srgbClr val="00B050"/>
                </a:solidFill>
              </a:rPr>
              <a:t> (Abmaße ca. 110x80 mm) erfolgen. Im Spitzensport ist dies Pflicht. 		In Finalspielen werden Spielpunktstrafen direkt als Stockpunktabzüge 	(..) gezählt.</a:t>
            </a:r>
            <a:endParaRPr lang="de-DE" sz="800" dirty="0"/>
          </a:p>
          <a:p>
            <a:pPr algn="just"/>
            <a:r>
              <a:rPr lang="de-DE" sz="1700" dirty="0"/>
              <a:t>	</a:t>
            </a:r>
            <a:r>
              <a:rPr lang="de-DE" sz="1100" dirty="0">
                <a:solidFill>
                  <a:srgbClr val="C00000"/>
                </a:solidFill>
              </a:rPr>
              <a:t>(Administrative Anpassung)</a:t>
            </a:r>
          </a:p>
          <a:p>
            <a:pPr algn="just"/>
            <a:r>
              <a:rPr lang="de-DE" sz="1700" dirty="0">
                <a:solidFill>
                  <a:srgbClr val="C00000"/>
                </a:solidFill>
              </a:rPr>
              <a:t>	Das Prinzip des sportlichen Fair Plays (IER R 101) bildet die Grundlage 	sämtlicher Eingriffe durch die Schiedsrichter.</a:t>
            </a:r>
            <a:endParaRPr lang="de-DE" sz="1700" b="1" dirty="0">
              <a:solidFill>
                <a:srgbClr val="C00000"/>
              </a:solidFill>
            </a:endParaRPr>
          </a:p>
        </p:txBody>
      </p:sp>
    </p:spTree>
    <p:extLst>
      <p:ext uri="{BB962C8B-B14F-4D97-AF65-F5344CB8AC3E}">
        <p14:creationId xmlns:p14="http://schemas.microsoft.com/office/powerpoint/2010/main" val="280375032"/>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FE7C7-043E-4C38-4E6F-AA5475F06EE0}"/>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CE6ED1C5-1826-DEFD-EE11-B5B1840A5C13}"/>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4</a:t>
            </a:fld>
            <a:endParaRPr dirty="0"/>
          </a:p>
        </p:txBody>
      </p:sp>
      <p:sp>
        <p:nvSpPr>
          <p:cNvPr id="32" name="Text">
            <a:extLst>
              <a:ext uri="{FF2B5EF4-FFF2-40B4-BE49-F238E27FC236}">
                <a16:creationId xmlns:a16="http://schemas.microsoft.com/office/drawing/2014/main" id="{E778216E-1178-CA2C-A807-6EE586215EF8}"/>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2" name="Textfeld 1">
            <a:extLst>
              <a:ext uri="{FF2B5EF4-FFF2-40B4-BE49-F238E27FC236}">
                <a16:creationId xmlns:a16="http://schemas.microsoft.com/office/drawing/2014/main" id="{65CB4364-9A12-4A5D-27C2-06F1EC1C44D7}"/>
              </a:ext>
            </a:extLst>
          </p:cNvPr>
          <p:cNvSpPr txBox="1"/>
          <p:nvPr/>
        </p:nvSpPr>
        <p:spPr>
          <a:xfrm>
            <a:off x="329184" y="1153179"/>
            <a:ext cx="8449056" cy="178510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201 </a:t>
            </a:r>
            <a:r>
              <a:rPr lang="de-DE" sz="2000" b="1" dirty="0">
                <a:solidFill>
                  <a:srgbClr val="275E99"/>
                </a:solidFill>
              </a:rPr>
              <a:t>Anlagen, Aufbau, Ausführungen</a:t>
            </a:r>
          </a:p>
          <a:p>
            <a:pPr algn="just"/>
            <a:r>
              <a:rPr lang="de-DE" dirty="0">
                <a:solidFill>
                  <a:schemeClr val="tx1"/>
                </a:solidFill>
              </a:rPr>
              <a:t>	Neu hinzu:</a:t>
            </a:r>
          </a:p>
          <a:p>
            <a:r>
              <a:rPr lang="de-DE" dirty="0"/>
              <a:t>	</a:t>
            </a:r>
            <a:r>
              <a:rPr lang="de-DE" dirty="0">
                <a:solidFill>
                  <a:srgbClr val="00B050"/>
                </a:solidFill>
              </a:rPr>
              <a:t>Lediglich bei Kunsteisanlagen und jene die für den Sommerstocksport 	genutzt werden können, ist nur der 	Index1) bei Abb.1 gültig. Bei 	Sommersportanlagen ist eine Anspiellänge von 24,5 m zwingend 	einzuhalten. </a:t>
            </a:r>
          </a:p>
        </p:txBody>
      </p:sp>
      <p:sp>
        <p:nvSpPr>
          <p:cNvPr id="6" name="Abschnitt 1…">
            <a:extLst>
              <a:ext uri="{FF2B5EF4-FFF2-40B4-BE49-F238E27FC236}">
                <a16:creationId xmlns:a16="http://schemas.microsoft.com/office/drawing/2014/main" id="{E2894C09-4E56-EF98-CAE6-D7EF4E3AD181}"/>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Abschnitt 2</a:t>
            </a:r>
            <a:br>
              <a:rPr lang="de-DE" dirty="0"/>
            </a:br>
            <a:r>
              <a:rPr lang="de-DE" dirty="0"/>
              <a:t>SPIELFELD</a:t>
            </a:r>
            <a:endParaRPr lang="de-DE" noProof="0" dirty="0"/>
          </a:p>
          <a:p>
            <a:pPr defTabSz="713231">
              <a:defRPr sz="2574"/>
            </a:pPr>
            <a:r>
              <a:rPr lang="de-DE" noProof="0" dirty="0"/>
              <a:t> </a:t>
            </a:r>
          </a:p>
        </p:txBody>
      </p:sp>
      <p:sp>
        <p:nvSpPr>
          <p:cNvPr id="4" name="Textfeld 3">
            <a:extLst>
              <a:ext uri="{FF2B5EF4-FFF2-40B4-BE49-F238E27FC236}">
                <a16:creationId xmlns:a16="http://schemas.microsoft.com/office/drawing/2014/main" id="{81D12EC2-5761-20A5-1A2F-30D47A72AD21}"/>
              </a:ext>
            </a:extLst>
          </p:cNvPr>
          <p:cNvSpPr txBox="1"/>
          <p:nvPr/>
        </p:nvSpPr>
        <p:spPr>
          <a:xfrm>
            <a:off x="329184" y="2981979"/>
            <a:ext cx="8449056" cy="141577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205 </a:t>
            </a:r>
            <a:r>
              <a:rPr lang="de-DE" sz="2000" b="1" dirty="0">
                <a:solidFill>
                  <a:srgbClr val="275E99"/>
                </a:solidFill>
              </a:rPr>
              <a:t>Stocksportbahnen für den Speed-Wettbewerb</a:t>
            </a:r>
          </a:p>
          <a:p>
            <a:pPr algn="just"/>
            <a:r>
              <a:rPr lang="de-DE" dirty="0">
                <a:solidFill>
                  <a:srgbClr val="275E99"/>
                </a:solidFill>
              </a:rPr>
              <a:t>	</a:t>
            </a:r>
            <a:r>
              <a:rPr lang="de-DE" dirty="0">
                <a:solidFill>
                  <a:schemeClr val="tx1"/>
                </a:solidFill>
              </a:rPr>
              <a:t>Neu hinzu:</a:t>
            </a:r>
          </a:p>
          <a:p>
            <a:r>
              <a:rPr lang="de-DE" dirty="0"/>
              <a:t>	</a:t>
            </a:r>
            <a:r>
              <a:rPr lang="de-DE" dirty="0">
                <a:solidFill>
                  <a:srgbClr val="00B050"/>
                </a:solidFill>
              </a:rPr>
              <a:t>Alle Abmessungen siehe Abb. 6. </a:t>
            </a:r>
            <a:endParaRPr lang="de-DE" dirty="0"/>
          </a:p>
          <a:p>
            <a:pPr marL="0" marR="0" indent="0" algn="just" defTabSz="914400" rtl="0" fontAlgn="auto" latinLnBrk="0" hangingPunct="0">
              <a:lnSpc>
                <a:spcPct val="100000"/>
              </a:lnSpc>
              <a:spcBef>
                <a:spcPts val="0"/>
              </a:spcBef>
              <a:spcAft>
                <a:spcPts val="0"/>
              </a:spcAft>
              <a:buClrTx/>
              <a:buSzTx/>
              <a:buFontTx/>
              <a:buNone/>
              <a:tabLst/>
            </a:pPr>
            <a:r>
              <a:rPr lang="de-DE" dirty="0">
                <a:solidFill>
                  <a:srgbClr val="C00000"/>
                </a:solidFill>
              </a:rPr>
              <a:t>	</a:t>
            </a:r>
            <a:r>
              <a:rPr lang="de-DE" sz="1100" dirty="0">
                <a:solidFill>
                  <a:srgbClr val="C00000"/>
                </a:solidFill>
              </a:rPr>
              <a:t>Anmerkung:	</a:t>
            </a:r>
          </a:p>
          <a:p>
            <a:pPr marL="0" marR="0" indent="0" defTabSz="914400" rtl="0" fontAlgn="auto" latinLnBrk="0" hangingPunct="0">
              <a:lnSpc>
                <a:spcPct val="100000"/>
              </a:lnSpc>
              <a:spcBef>
                <a:spcPts val="0"/>
              </a:spcBef>
              <a:spcAft>
                <a:spcPts val="0"/>
              </a:spcAft>
              <a:buClrTx/>
              <a:buSzTx/>
              <a:buFontTx/>
              <a:buNone/>
              <a:tabLst/>
            </a:pPr>
            <a:r>
              <a:rPr kumimoji="0" lang="de-DE" sz="1100" b="0" i="0" u="none" strike="noStrike" cap="none" spc="0" normalizeH="0" baseline="0" dirty="0">
                <a:ln>
                  <a:noFill/>
                </a:ln>
                <a:solidFill>
                  <a:srgbClr val="C00000"/>
                </a:solidFill>
                <a:effectLst/>
                <a:uFillTx/>
                <a:latin typeface="Arial"/>
                <a:ea typeface="Arial"/>
                <a:cs typeface="Arial"/>
                <a:sym typeface="Arial"/>
              </a:rPr>
              <a:t>	Alle nachfolgenden Regeln des Abschnitt 2 verschieben sich entsprechend um eine Regelnummer.</a:t>
            </a:r>
          </a:p>
        </p:txBody>
      </p:sp>
      <p:sp>
        <p:nvSpPr>
          <p:cNvPr id="7" name="Textfeld 6">
            <a:extLst>
              <a:ext uri="{FF2B5EF4-FFF2-40B4-BE49-F238E27FC236}">
                <a16:creationId xmlns:a16="http://schemas.microsoft.com/office/drawing/2014/main" id="{87328323-0CD0-031C-18A9-204AF743E636}"/>
              </a:ext>
            </a:extLst>
          </p:cNvPr>
          <p:cNvSpPr txBox="1"/>
          <p:nvPr/>
        </p:nvSpPr>
        <p:spPr>
          <a:xfrm>
            <a:off x="329184" y="4445019"/>
            <a:ext cx="8449056" cy="16004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206 </a:t>
            </a:r>
            <a:r>
              <a:rPr lang="de-DE" sz="2000" b="1" dirty="0">
                <a:solidFill>
                  <a:srgbClr val="275E99"/>
                </a:solidFill>
              </a:rPr>
              <a:t>Zielfeldbegrenzung </a:t>
            </a:r>
            <a:r>
              <a:rPr lang="de-DE" sz="1050" dirty="0">
                <a:solidFill>
                  <a:srgbClr val="C00000"/>
                </a:solidFill>
              </a:rPr>
              <a:t>(war IER-Regel 205)</a:t>
            </a:r>
            <a:endParaRPr lang="de-DE" dirty="0">
              <a:solidFill>
                <a:srgbClr val="C00000"/>
              </a:solidFill>
            </a:endParaRPr>
          </a:p>
          <a:p>
            <a:pPr algn="just"/>
            <a:r>
              <a:rPr lang="de-DE" sz="2000" dirty="0"/>
              <a:t>	</a:t>
            </a:r>
            <a:r>
              <a:rPr lang="de-DE" dirty="0">
                <a:solidFill>
                  <a:schemeClr val="tx1"/>
                </a:solidFill>
              </a:rPr>
              <a:t>Neu hinzu:</a:t>
            </a:r>
          </a:p>
          <a:p>
            <a:r>
              <a:rPr lang="de-DE" sz="2000" dirty="0">
                <a:solidFill>
                  <a:srgbClr val="00B050"/>
                </a:solidFill>
              </a:rPr>
              <a:t>	Die Betonpflasterfuge von farbig abgesetzten Zielfeldern zählt 	nicht zum Zielfeld. </a:t>
            </a:r>
            <a:r>
              <a:rPr lang="de-DE" dirty="0">
                <a:solidFill>
                  <a:srgbClr val="00B050"/>
                </a:solidFill>
              </a:rPr>
              <a:t>Die Markierungen für den Zielwettbewerb werden 	mit einer Strichstärke von 8 bis 10 mm ausgeführt. </a:t>
            </a:r>
            <a:endParaRPr lang="de-DE" sz="2000" dirty="0">
              <a:solidFill>
                <a:srgbClr val="00B050"/>
              </a:solidFill>
            </a:endParaRPr>
          </a:p>
        </p:txBody>
      </p:sp>
    </p:spTree>
    <p:extLst>
      <p:ext uri="{BB962C8B-B14F-4D97-AF65-F5344CB8AC3E}">
        <p14:creationId xmlns:p14="http://schemas.microsoft.com/office/powerpoint/2010/main" val="292546899"/>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B7F7F1-428E-BD17-3A32-E17F87475B52}"/>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316BE6F2-1FD5-25BC-7EC4-1BB89441786D}"/>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40</a:t>
            </a:fld>
            <a:endParaRPr dirty="0"/>
          </a:p>
        </p:txBody>
      </p:sp>
      <p:sp>
        <p:nvSpPr>
          <p:cNvPr id="32" name="Text">
            <a:extLst>
              <a:ext uri="{FF2B5EF4-FFF2-40B4-BE49-F238E27FC236}">
                <a16:creationId xmlns:a16="http://schemas.microsoft.com/office/drawing/2014/main" id="{984E0809-90EA-EF6D-B649-06755637F47F}"/>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6" name="Abschnitt 1…">
            <a:extLst>
              <a:ext uri="{FF2B5EF4-FFF2-40B4-BE49-F238E27FC236}">
                <a16:creationId xmlns:a16="http://schemas.microsoft.com/office/drawing/2014/main" id="{CE49F612-5867-A69A-A3A7-0203D710B56E}"/>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Abschnitt 8</a:t>
            </a:r>
            <a:br>
              <a:rPr lang="de-DE" dirty="0"/>
            </a:br>
            <a:r>
              <a:rPr lang="de-DE" dirty="0"/>
              <a:t>STRAFEN</a:t>
            </a:r>
            <a:endParaRPr lang="de-DE" noProof="0" dirty="0"/>
          </a:p>
          <a:p>
            <a:pPr defTabSz="713231">
              <a:defRPr sz="2574"/>
            </a:pPr>
            <a:r>
              <a:rPr lang="de-DE" noProof="0" dirty="0"/>
              <a:t> </a:t>
            </a:r>
          </a:p>
        </p:txBody>
      </p:sp>
      <p:grpSp>
        <p:nvGrpSpPr>
          <p:cNvPr id="8" name="Gruppieren 7">
            <a:extLst>
              <a:ext uri="{FF2B5EF4-FFF2-40B4-BE49-F238E27FC236}">
                <a16:creationId xmlns:a16="http://schemas.microsoft.com/office/drawing/2014/main" id="{404642BB-92F1-5D83-DBF3-4023ABF787E8}"/>
              </a:ext>
            </a:extLst>
          </p:cNvPr>
          <p:cNvGrpSpPr/>
          <p:nvPr/>
        </p:nvGrpSpPr>
        <p:grpSpPr>
          <a:xfrm>
            <a:off x="329184" y="1162323"/>
            <a:ext cx="8449056" cy="1785102"/>
            <a:chOff x="329184" y="1162323"/>
            <a:chExt cx="8449056" cy="1785102"/>
          </a:xfrm>
        </p:grpSpPr>
        <p:sp>
          <p:nvSpPr>
            <p:cNvPr id="2" name="Textfeld 1">
              <a:extLst>
                <a:ext uri="{FF2B5EF4-FFF2-40B4-BE49-F238E27FC236}">
                  <a16:creationId xmlns:a16="http://schemas.microsoft.com/office/drawing/2014/main" id="{1A6D43A8-E7FF-3FD3-0A10-6AB777946F06}"/>
                </a:ext>
              </a:extLst>
            </p:cNvPr>
            <p:cNvSpPr txBox="1"/>
            <p:nvPr/>
          </p:nvSpPr>
          <p:spPr>
            <a:xfrm>
              <a:off x="329184" y="1162323"/>
              <a:ext cx="8449056" cy="178510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800 </a:t>
              </a:r>
              <a:r>
                <a:rPr lang="de-DE" sz="2000" b="1" dirty="0">
                  <a:solidFill>
                    <a:srgbClr val="275E99"/>
                  </a:solidFill>
                </a:rPr>
                <a:t>Zeitstrafen - Blaue     Karte</a:t>
              </a:r>
              <a:endParaRPr lang="de-DE" dirty="0">
                <a:solidFill>
                  <a:schemeClr val="tx1"/>
                </a:solidFill>
              </a:endParaRPr>
            </a:p>
            <a:p>
              <a:pPr algn="just"/>
              <a:r>
                <a:rPr lang="de-DE" dirty="0">
                  <a:solidFill>
                    <a:schemeClr val="tx1"/>
                  </a:solidFill>
                </a:rPr>
                <a:t>	Neu hinzu:</a:t>
              </a:r>
            </a:p>
            <a:p>
              <a:pPr algn="just"/>
              <a:r>
                <a:rPr lang="de-DE" dirty="0">
                  <a:solidFill>
                    <a:schemeClr val="tx1"/>
                  </a:solidFill>
                </a:rPr>
                <a:t>	</a:t>
              </a:r>
              <a:r>
                <a:rPr lang="de-DE" dirty="0">
                  <a:solidFill>
                    <a:srgbClr val="00B050"/>
                  </a:solidFill>
                </a:rPr>
                <a:t>Zeitstrafen für Spieler</a:t>
              </a:r>
            </a:p>
            <a:p>
              <a:r>
                <a:rPr lang="de-DE" b="1" dirty="0">
                  <a:solidFill>
                    <a:srgbClr val="00B050"/>
                  </a:solidFill>
                </a:rPr>
                <a:t>	</a:t>
              </a:r>
              <a:r>
                <a:rPr lang="de-DE" dirty="0">
                  <a:solidFill>
                    <a:srgbClr val="00B050"/>
                  </a:solidFill>
                </a:rPr>
                <a:t>a) Störung, Behinderung oder Provokation des Gegners</a:t>
              </a:r>
              <a:endParaRPr lang="de-DE" b="1" dirty="0">
                <a:solidFill>
                  <a:srgbClr val="00B050"/>
                </a:solidFill>
              </a:endParaRPr>
            </a:p>
            <a:p>
              <a:r>
                <a:rPr lang="de-DE" dirty="0">
                  <a:solidFill>
                    <a:srgbClr val="00B050"/>
                  </a:solidFill>
                </a:rPr>
                <a:t>	b) mehrfaches Zurückgehen zur Beratung innerhalb eines Spiels</a:t>
              </a:r>
              <a:endParaRPr lang="de-DE" b="1" dirty="0">
                <a:solidFill>
                  <a:srgbClr val="00B050"/>
                </a:solidFill>
              </a:endParaRPr>
            </a:p>
            <a:p>
              <a:r>
                <a:rPr lang="de-DE" dirty="0">
                  <a:solidFill>
                    <a:srgbClr val="00B050"/>
                  </a:solidFill>
                </a:rPr>
                <a:t> 	c) Unsportliches Verhalten je nach Schwere des Vergehens (IER R 101).</a:t>
              </a:r>
              <a:endParaRPr lang="de-DE" b="1" dirty="0">
                <a:solidFill>
                  <a:srgbClr val="00B050"/>
                </a:solidFill>
              </a:endParaRPr>
            </a:p>
          </p:txBody>
        </p:sp>
        <p:sp>
          <p:nvSpPr>
            <p:cNvPr id="4" name="Abgerundetes Rechteck 3">
              <a:extLst>
                <a:ext uri="{FF2B5EF4-FFF2-40B4-BE49-F238E27FC236}">
                  <a16:creationId xmlns:a16="http://schemas.microsoft.com/office/drawing/2014/main" id="{BAA29C5E-6302-7909-6FE2-C5628CCFCF1D}"/>
                </a:ext>
              </a:extLst>
            </p:cNvPr>
            <p:cNvSpPr/>
            <p:nvPr/>
          </p:nvSpPr>
          <p:spPr>
            <a:xfrm rot="1079927">
              <a:off x="3611114" y="1192699"/>
              <a:ext cx="260195" cy="401444"/>
            </a:xfrm>
            <a:prstGeom prst="roundRect">
              <a:avLst/>
            </a:prstGeom>
            <a:solidFill>
              <a:srgbClr val="00B0F0"/>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de-DE" sz="1800" b="0" i="0" u="none" strike="noStrike" cap="none" spc="0" normalizeH="0" baseline="0" dirty="0">
                <a:ln w="12700" cap="flat">
                  <a:solidFill>
                    <a:schemeClr val="accent3">
                      <a:lumOff val="44000"/>
                    </a:schemeClr>
                  </a:solidFill>
                  <a:prstDash val="solid"/>
                  <a:miter lim="400000"/>
                </a:ln>
                <a:solidFill>
                  <a:srgbClr val="5DA933"/>
                </a:solidFill>
                <a:effectLst>
                  <a:outerShdw blurRad="12700" dist="63500" dir="18900000" rotWithShape="0">
                    <a:srgbClr val="52AF37"/>
                  </a:outerShdw>
                </a:effectLst>
                <a:uFillTx/>
                <a:latin typeface="Arial"/>
                <a:ea typeface="Arial"/>
                <a:cs typeface="Arial"/>
                <a:sym typeface="Arial"/>
              </a:endParaRPr>
            </a:p>
          </p:txBody>
        </p:sp>
      </p:grpSp>
      <p:grpSp>
        <p:nvGrpSpPr>
          <p:cNvPr id="7" name="Gruppieren 6">
            <a:extLst>
              <a:ext uri="{FF2B5EF4-FFF2-40B4-BE49-F238E27FC236}">
                <a16:creationId xmlns:a16="http://schemas.microsoft.com/office/drawing/2014/main" id="{469B543C-CEB5-13E6-B1AC-553FDCF50CFE}"/>
              </a:ext>
            </a:extLst>
          </p:cNvPr>
          <p:cNvGrpSpPr/>
          <p:nvPr/>
        </p:nvGrpSpPr>
        <p:grpSpPr>
          <a:xfrm>
            <a:off x="329184" y="2997610"/>
            <a:ext cx="8449056" cy="2893098"/>
            <a:chOff x="329184" y="2997610"/>
            <a:chExt cx="8449056" cy="2893098"/>
          </a:xfrm>
        </p:grpSpPr>
        <p:sp>
          <p:nvSpPr>
            <p:cNvPr id="3" name="Textfeld 2">
              <a:extLst>
                <a:ext uri="{FF2B5EF4-FFF2-40B4-BE49-F238E27FC236}">
                  <a16:creationId xmlns:a16="http://schemas.microsoft.com/office/drawing/2014/main" id="{0C21FC7C-1A53-D804-4E65-F8D437842C99}"/>
                </a:ext>
              </a:extLst>
            </p:cNvPr>
            <p:cNvSpPr txBox="1"/>
            <p:nvPr/>
          </p:nvSpPr>
          <p:spPr>
            <a:xfrm>
              <a:off x="329184" y="2997610"/>
              <a:ext cx="8449056" cy="28930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801 </a:t>
              </a:r>
              <a:r>
                <a:rPr lang="de-DE" sz="2000" b="1" dirty="0">
                  <a:solidFill>
                    <a:srgbClr val="275E99"/>
                  </a:solidFill>
                </a:rPr>
                <a:t>Leichte Vergehen - Gelbe     Karte</a:t>
              </a:r>
              <a:endParaRPr lang="de-DE" dirty="0">
                <a:solidFill>
                  <a:schemeClr val="tx1"/>
                </a:solidFill>
              </a:endParaRPr>
            </a:p>
            <a:p>
              <a:pPr algn="just"/>
              <a:r>
                <a:rPr lang="de-DE" dirty="0">
                  <a:solidFill>
                    <a:schemeClr val="tx1"/>
                  </a:solidFill>
                </a:rPr>
                <a:t>	Neu hinzu:</a:t>
              </a:r>
              <a:endParaRPr lang="de-DE" b="1" dirty="0">
                <a:solidFill>
                  <a:srgbClr val="00B050"/>
                </a:solidFill>
              </a:endParaRPr>
            </a:p>
            <a:p>
              <a:r>
                <a:rPr lang="de-AT" b="1" dirty="0">
                  <a:solidFill>
                    <a:srgbClr val="00B050"/>
                  </a:solidFill>
                </a:rPr>
                <a:t>         	1 Stockpunktabzug</a:t>
              </a:r>
              <a:endParaRPr lang="de-DE" b="1" dirty="0">
                <a:solidFill>
                  <a:srgbClr val="00B050"/>
                </a:solidFill>
              </a:endParaRPr>
            </a:p>
            <a:p>
              <a:r>
                <a:rPr lang="de-DE" dirty="0">
                  <a:solidFill>
                    <a:srgbClr val="00B050"/>
                  </a:solidFill>
                </a:rPr>
                <a:t>	</a:t>
              </a:r>
              <a:r>
                <a:rPr lang="de-DE" dirty="0">
                  <a:solidFill>
                    <a:schemeClr val="tx1"/>
                  </a:solidFill>
                </a:rPr>
                <a:t>a) Überzahl auf dem Spielfeld von Personen, Stockkörpern, Laufsohlen, 	Stielen oder Laufsohlenständer</a:t>
              </a:r>
              <a:endParaRPr lang="de-DE" b="1" dirty="0">
                <a:solidFill>
                  <a:schemeClr val="tx1"/>
                </a:solidFill>
              </a:endParaRPr>
            </a:p>
            <a:p>
              <a:r>
                <a:rPr lang="de-DE" dirty="0">
                  <a:solidFill>
                    <a:schemeClr val="tx1"/>
                  </a:solidFill>
                </a:rPr>
                <a:t>	b) Unerlaubter Aufenthalt im oder am Zielfeld </a:t>
              </a:r>
              <a:r>
                <a:rPr lang="de-DE" dirty="0">
                  <a:solidFill>
                    <a:srgbClr val="00B050"/>
                  </a:solidFill>
                </a:rPr>
                <a:t>(je Person)</a:t>
              </a:r>
              <a:endParaRPr lang="de-DE" b="1" dirty="0">
                <a:solidFill>
                  <a:srgbClr val="00B050"/>
                </a:solidFill>
              </a:endParaRPr>
            </a:p>
            <a:p>
              <a:r>
                <a:rPr lang="de-DE" dirty="0">
                  <a:solidFill>
                    <a:srgbClr val="00B050"/>
                  </a:solidFill>
                </a:rPr>
                <a:t>	</a:t>
              </a:r>
              <a:r>
                <a:rPr lang="de-DE" dirty="0">
                  <a:solidFill>
                    <a:schemeClr val="tx1"/>
                  </a:solidFill>
                </a:rPr>
                <a:t>c) Betreten des Spielfeldes durch Betreuer oder Auswechselspieler </a:t>
              </a:r>
              <a:r>
                <a:rPr lang="de-DE" dirty="0">
                  <a:solidFill>
                    <a:srgbClr val="00B050"/>
                  </a:solidFill>
                </a:rPr>
                <a:t>(je 	Person)</a:t>
              </a:r>
              <a:endParaRPr lang="de-DE" b="1" dirty="0">
                <a:solidFill>
                  <a:srgbClr val="00B050"/>
                </a:solidFill>
              </a:endParaRPr>
            </a:p>
            <a:p>
              <a:r>
                <a:rPr lang="de-DE" dirty="0">
                  <a:solidFill>
                    <a:srgbClr val="00B050"/>
                  </a:solidFill>
                </a:rPr>
                <a:t>	</a:t>
              </a:r>
              <a:r>
                <a:rPr lang="de-DE" dirty="0">
                  <a:solidFill>
                    <a:schemeClr val="tx1"/>
                  </a:solidFill>
                </a:rPr>
                <a:t>d) Überschreiten der vorderen Begrenzungslinie des Abspielfeldes für 	jeden Spieler</a:t>
              </a:r>
              <a:endParaRPr lang="de-DE" b="1" dirty="0">
                <a:solidFill>
                  <a:schemeClr val="tx1"/>
                </a:solidFill>
              </a:endParaRPr>
            </a:p>
          </p:txBody>
        </p:sp>
        <p:sp>
          <p:nvSpPr>
            <p:cNvPr id="5" name="Abgerundetes Rechteck 4">
              <a:extLst>
                <a:ext uri="{FF2B5EF4-FFF2-40B4-BE49-F238E27FC236}">
                  <a16:creationId xmlns:a16="http://schemas.microsoft.com/office/drawing/2014/main" id="{42BFB214-81D6-6DD8-A691-329F94404807}"/>
                </a:ext>
              </a:extLst>
            </p:cNvPr>
            <p:cNvSpPr/>
            <p:nvPr/>
          </p:nvSpPr>
          <p:spPr>
            <a:xfrm rot="1079927">
              <a:off x="4443354" y="3027987"/>
              <a:ext cx="260195" cy="401444"/>
            </a:xfrm>
            <a:prstGeom prst="roundRect">
              <a:avLst/>
            </a:prstGeom>
            <a:solidFill>
              <a:srgbClr val="FFFF00"/>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de-DE" sz="1800" b="0" i="0" u="none" strike="noStrike" cap="none" spc="0" normalizeH="0" baseline="0" dirty="0">
                <a:ln w="12700" cap="flat">
                  <a:solidFill>
                    <a:schemeClr val="accent3">
                      <a:lumOff val="44000"/>
                    </a:schemeClr>
                  </a:solidFill>
                  <a:prstDash val="solid"/>
                  <a:miter lim="400000"/>
                </a:ln>
                <a:solidFill>
                  <a:srgbClr val="5DA933"/>
                </a:solidFill>
                <a:effectLst>
                  <a:outerShdw blurRad="12700" dist="63500" dir="18900000" rotWithShape="0">
                    <a:srgbClr val="52AF37"/>
                  </a:outerShdw>
                </a:effectLst>
                <a:uFillTx/>
                <a:latin typeface="Arial"/>
                <a:ea typeface="Arial"/>
                <a:cs typeface="Arial"/>
                <a:sym typeface="Arial"/>
              </a:endParaRPr>
            </a:p>
          </p:txBody>
        </p:sp>
      </p:grpSp>
    </p:spTree>
    <p:extLst>
      <p:ext uri="{BB962C8B-B14F-4D97-AF65-F5344CB8AC3E}">
        <p14:creationId xmlns:p14="http://schemas.microsoft.com/office/powerpoint/2010/main" val="4150482721"/>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E0A801-D3B4-AEC8-43DA-71411AAF418C}"/>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566129D3-E6A5-E4FE-715D-829DE70A6BEC}"/>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41</a:t>
            </a:fld>
            <a:endParaRPr dirty="0"/>
          </a:p>
        </p:txBody>
      </p:sp>
      <p:sp>
        <p:nvSpPr>
          <p:cNvPr id="32" name="Text">
            <a:extLst>
              <a:ext uri="{FF2B5EF4-FFF2-40B4-BE49-F238E27FC236}">
                <a16:creationId xmlns:a16="http://schemas.microsoft.com/office/drawing/2014/main" id="{284C1FB5-4DA3-82D9-498D-E50162BDAE4F}"/>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6" name="Abschnitt 1…">
            <a:extLst>
              <a:ext uri="{FF2B5EF4-FFF2-40B4-BE49-F238E27FC236}">
                <a16:creationId xmlns:a16="http://schemas.microsoft.com/office/drawing/2014/main" id="{9AC9BC48-2B80-AE96-C8AC-233E739E14C0}"/>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Abschnitt 8</a:t>
            </a:r>
            <a:br>
              <a:rPr lang="de-DE" dirty="0"/>
            </a:br>
            <a:r>
              <a:rPr lang="de-DE" dirty="0"/>
              <a:t>STRAFEN</a:t>
            </a:r>
            <a:endParaRPr lang="de-DE" noProof="0" dirty="0"/>
          </a:p>
          <a:p>
            <a:pPr defTabSz="713231">
              <a:defRPr sz="2574"/>
            </a:pPr>
            <a:r>
              <a:rPr lang="de-DE" noProof="0" dirty="0"/>
              <a:t> </a:t>
            </a:r>
          </a:p>
        </p:txBody>
      </p:sp>
      <p:grpSp>
        <p:nvGrpSpPr>
          <p:cNvPr id="7" name="Gruppieren 6">
            <a:extLst>
              <a:ext uri="{FF2B5EF4-FFF2-40B4-BE49-F238E27FC236}">
                <a16:creationId xmlns:a16="http://schemas.microsoft.com/office/drawing/2014/main" id="{32B0FB85-7433-37F4-71DA-36887385FE96}"/>
              </a:ext>
            </a:extLst>
          </p:cNvPr>
          <p:cNvGrpSpPr/>
          <p:nvPr/>
        </p:nvGrpSpPr>
        <p:grpSpPr>
          <a:xfrm>
            <a:off x="329184" y="1162323"/>
            <a:ext cx="8449056" cy="3046986"/>
            <a:chOff x="329184" y="1162323"/>
            <a:chExt cx="8449056" cy="3046986"/>
          </a:xfrm>
        </p:grpSpPr>
        <p:sp>
          <p:nvSpPr>
            <p:cNvPr id="2" name="Textfeld 1">
              <a:extLst>
                <a:ext uri="{FF2B5EF4-FFF2-40B4-BE49-F238E27FC236}">
                  <a16:creationId xmlns:a16="http://schemas.microsoft.com/office/drawing/2014/main" id="{6E301591-2ABF-CDA7-B13D-89D1A902EACF}"/>
                </a:ext>
              </a:extLst>
            </p:cNvPr>
            <p:cNvSpPr txBox="1"/>
            <p:nvPr/>
          </p:nvSpPr>
          <p:spPr>
            <a:xfrm>
              <a:off x="329184" y="1162323"/>
              <a:ext cx="8449056" cy="30469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noProof="0" dirty="0">
                  <a:solidFill>
                    <a:schemeClr val="tx1"/>
                  </a:solidFill>
                </a:rPr>
                <a:t>IER 801 </a:t>
              </a:r>
              <a:r>
                <a:rPr lang="de-DE" sz="2000" b="1" noProof="0" dirty="0">
                  <a:solidFill>
                    <a:srgbClr val="275E99"/>
                  </a:solidFill>
                </a:rPr>
                <a:t>Leichte Vergehen - Gelbe     Karte </a:t>
              </a:r>
              <a:r>
                <a:rPr lang="de-DE" sz="2000" b="1" noProof="0" dirty="0">
                  <a:solidFill>
                    <a:schemeClr val="tx1"/>
                  </a:solidFill>
                </a:rPr>
                <a:t>- Fortsetzung</a:t>
              </a:r>
              <a:endParaRPr lang="de-DE" sz="2000" noProof="0" dirty="0">
                <a:solidFill>
                  <a:schemeClr val="tx1"/>
                </a:solidFill>
              </a:endParaRPr>
            </a:p>
            <a:p>
              <a:pPr algn="just"/>
              <a:r>
                <a:rPr lang="de-DE" noProof="0" dirty="0">
                  <a:solidFill>
                    <a:schemeClr val="tx1"/>
                  </a:solidFill>
                </a:rPr>
                <a:t>	Neu hinzu und Entfernt:</a:t>
              </a:r>
              <a:endParaRPr lang="de-DE" b="1" noProof="0" dirty="0">
                <a:solidFill>
                  <a:srgbClr val="00B050"/>
                </a:solidFill>
              </a:endParaRPr>
            </a:p>
            <a:p>
              <a:r>
                <a:rPr lang="de-DE" sz="2000" b="1" noProof="0" dirty="0">
                  <a:solidFill>
                    <a:srgbClr val="00B050"/>
                  </a:solidFill>
                </a:rPr>
                <a:t>         </a:t>
              </a:r>
              <a:r>
                <a:rPr lang="de-DE" b="1" noProof="0" dirty="0">
                  <a:solidFill>
                    <a:srgbClr val="00B050"/>
                  </a:solidFill>
                </a:rPr>
                <a:t>	</a:t>
              </a:r>
              <a:r>
                <a:rPr lang="de-DE" noProof="0" dirty="0"/>
                <a:t>e) Versuch mit lockeren Stockteilen</a:t>
              </a:r>
              <a:endParaRPr lang="de-DE" b="1" noProof="0" dirty="0"/>
            </a:p>
            <a:p>
              <a:r>
                <a:rPr lang="de-DE" noProof="0" dirty="0"/>
                <a:t>	f) Trainingsversuche während des Spiels </a:t>
              </a:r>
              <a:endParaRPr lang="de-DE" b="1" noProof="0" dirty="0"/>
            </a:p>
            <a:p>
              <a:r>
                <a:rPr lang="de-DE" dirty="0"/>
                <a:t>	</a:t>
              </a:r>
              <a:r>
                <a:rPr lang="de-DE" noProof="0" dirty="0"/>
                <a:t>g) Nichtausfüllen des Wertungsblattes oder Nichtstellen der Anzeigetafel 	oder Anzeigeeinrichtung je Kehre</a:t>
              </a:r>
              <a:endParaRPr lang="de-DE" b="1" noProof="0" dirty="0"/>
            </a:p>
            <a:p>
              <a:r>
                <a:rPr lang="de-DE" noProof="0" dirty="0"/>
                <a:t>	h) Nichtausführen eines Versuches </a:t>
              </a:r>
              <a:r>
                <a:rPr lang="de-DE" strike="sngStrike" noProof="0" dirty="0">
                  <a:solidFill>
                    <a:srgbClr val="FF0000"/>
                  </a:solidFill>
                </a:rPr>
                <a:t>- IER R 402 + R 413</a:t>
              </a:r>
              <a:br>
                <a:rPr lang="de-DE" noProof="0" dirty="0"/>
              </a:br>
              <a:r>
                <a:rPr lang="de-DE" noProof="0" dirty="0"/>
                <a:t>	</a:t>
              </a:r>
              <a:r>
                <a:rPr lang="de-DE" noProof="0" dirty="0">
                  <a:solidFill>
                    <a:srgbClr val="00B050"/>
                  </a:solidFill>
                </a:rPr>
                <a:t>Ausnahme: IER R 424 + IER R 430</a:t>
              </a:r>
              <a:endParaRPr lang="de-DE" b="1" noProof="0" dirty="0">
                <a:solidFill>
                  <a:srgbClr val="00B050"/>
                </a:solidFill>
              </a:endParaRPr>
            </a:p>
            <a:p>
              <a:pPr lvl="0"/>
              <a:r>
                <a:rPr lang="de-DE" noProof="0" dirty="0"/>
                <a:t>	i) Unsportliches Verhalten in leichter Form </a:t>
              </a:r>
              <a:r>
                <a:rPr lang="de-DE" strike="sngStrike" dirty="0">
                  <a:solidFill>
                    <a:srgbClr val="FF0000"/>
                  </a:solidFill>
                </a:rPr>
                <a:t>- IER R 101</a:t>
              </a:r>
              <a:endParaRPr lang="de-DE" b="1" noProof="0" dirty="0"/>
            </a:p>
            <a:p>
              <a:pPr algn="just"/>
              <a:endParaRPr lang="de-DE" sz="2000" b="1" dirty="0">
                <a:solidFill>
                  <a:schemeClr val="tx1"/>
                </a:solidFill>
              </a:endParaRPr>
            </a:p>
          </p:txBody>
        </p:sp>
        <p:sp>
          <p:nvSpPr>
            <p:cNvPr id="5" name="Abgerundetes Rechteck 4">
              <a:extLst>
                <a:ext uri="{FF2B5EF4-FFF2-40B4-BE49-F238E27FC236}">
                  <a16:creationId xmlns:a16="http://schemas.microsoft.com/office/drawing/2014/main" id="{9DD68031-19F1-4A86-2493-5F91DC3271E4}"/>
                </a:ext>
              </a:extLst>
            </p:cNvPr>
            <p:cNvSpPr/>
            <p:nvPr/>
          </p:nvSpPr>
          <p:spPr>
            <a:xfrm rot="1079927">
              <a:off x="4447339" y="1192699"/>
              <a:ext cx="260195" cy="401444"/>
            </a:xfrm>
            <a:prstGeom prst="roundRect">
              <a:avLst/>
            </a:prstGeom>
            <a:solidFill>
              <a:srgbClr val="FFFF00"/>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de-DE" sz="1800" b="0" i="0" u="none" strike="noStrike" cap="none" spc="0" normalizeH="0" baseline="0" dirty="0">
                <a:ln w="12700" cap="flat">
                  <a:solidFill>
                    <a:schemeClr val="accent3">
                      <a:lumOff val="44000"/>
                    </a:schemeClr>
                  </a:solidFill>
                  <a:prstDash val="solid"/>
                  <a:miter lim="400000"/>
                </a:ln>
                <a:solidFill>
                  <a:srgbClr val="5DA933"/>
                </a:solidFill>
                <a:effectLst>
                  <a:outerShdw blurRad="12700" dist="63500" dir="18900000" rotWithShape="0">
                    <a:srgbClr val="52AF37"/>
                  </a:outerShdw>
                </a:effectLst>
                <a:uFillTx/>
                <a:latin typeface="Arial"/>
                <a:ea typeface="Arial"/>
                <a:cs typeface="Arial"/>
                <a:sym typeface="Arial"/>
              </a:endParaRPr>
            </a:p>
          </p:txBody>
        </p:sp>
      </p:grpSp>
    </p:spTree>
    <p:extLst>
      <p:ext uri="{BB962C8B-B14F-4D97-AF65-F5344CB8AC3E}">
        <p14:creationId xmlns:p14="http://schemas.microsoft.com/office/powerpoint/2010/main" val="4045281393"/>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4AD1B-857A-F310-16BD-9D02DD9EA972}"/>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732F983A-A3CE-1820-9952-B99EEEE722AF}"/>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42</a:t>
            </a:fld>
            <a:endParaRPr dirty="0"/>
          </a:p>
        </p:txBody>
      </p:sp>
      <p:sp>
        <p:nvSpPr>
          <p:cNvPr id="32" name="Text">
            <a:extLst>
              <a:ext uri="{FF2B5EF4-FFF2-40B4-BE49-F238E27FC236}">
                <a16:creationId xmlns:a16="http://schemas.microsoft.com/office/drawing/2014/main" id="{6FAD1B4D-6BDF-BC79-9A77-FD62249A3FED}"/>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6" name="Abschnitt 1…">
            <a:extLst>
              <a:ext uri="{FF2B5EF4-FFF2-40B4-BE49-F238E27FC236}">
                <a16:creationId xmlns:a16="http://schemas.microsoft.com/office/drawing/2014/main" id="{F98C638F-1C4A-FC21-1CF2-F277E80B6A72}"/>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Abschnitt 8</a:t>
            </a:r>
            <a:br>
              <a:rPr lang="de-DE" dirty="0"/>
            </a:br>
            <a:r>
              <a:rPr lang="de-DE" dirty="0"/>
              <a:t>STRAFEN</a:t>
            </a:r>
            <a:endParaRPr lang="de-DE" noProof="0" dirty="0"/>
          </a:p>
          <a:p>
            <a:pPr defTabSz="713231">
              <a:defRPr sz="2574"/>
            </a:pPr>
            <a:r>
              <a:rPr lang="de-DE" noProof="0" dirty="0"/>
              <a:t> </a:t>
            </a:r>
          </a:p>
        </p:txBody>
      </p:sp>
      <p:grpSp>
        <p:nvGrpSpPr>
          <p:cNvPr id="4" name="Gruppieren 3">
            <a:extLst>
              <a:ext uri="{FF2B5EF4-FFF2-40B4-BE49-F238E27FC236}">
                <a16:creationId xmlns:a16="http://schemas.microsoft.com/office/drawing/2014/main" id="{82DC2F5A-132D-B310-7447-4FB5BDEBE5E7}"/>
              </a:ext>
            </a:extLst>
          </p:cNvPr>
          <p:cNvGrpSpPr/>
          <p:nvPr/>
        </p:nvGrpSpPr>
        <p:grpSpPr>
          <a:xfrm>
            <a:off x="329184" y="1162323"/>
            <a:ext cx="8449056" cy="4462758"/>
            <a:chOff x="329184" y="1162323"/>
            <a:chExt cx="8449056" cy="4462758"/>
          </a:xfrm>
        </p:grpSpPr>
        <p:sp>
          <p:nvSpPr>
            <p:cNvPr id="2" name="Textfeld 1">
              <a:extLst>
                <a:ext uri="{FF2B5EF4-FFF2-40B4-BE49-F238E27FC236}">
                  <a16:creationId xmlns:a16="http://schemas.microsoft.com/office/drawing/2014/main" id="{FEF916A0-A377-5461-783E-23A7255DBFD8}"/>
                </a:ext>
              </a:extLst>
            </p:cNvPr>
            <p:cNvSpPr txBox="1"/>
            <p:nvPr/>
          </p:nvSpPr>
          <p:spPr>
            <a:xfrm>
              <a:off x="329184" y="1162323"/>
              <a:ext cx="8449056" cy="44627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noProof="0" dirty="0">
                  <a:solidFill>
                    <a:schemeClr val="tx1"/>
                  </a:solidFill>
                </a:rPr>
                <a:t>IER 802 </a:t>
              </a:r>
              <a:r>
                <a:rPr lang="de-DE" sz="2000" b="1" noProof="0" dirty="0">
                  <a:solidFill>
                    <a:srgbClr val="275E99"/>
                  </a:solidFill>
                </a:rPr>
                <a:t>Mittlere Vergehen - Gelbe     Karte</a:t>
              </a:r>
              <a:endParaRPr lang="de-DE" sz="2000" b="1" dirty="0">
                <a:solidFill>
                  <a:schemeClr val="tx1"/>
                </a:solidFill>
              </a:endParaRPr>
            </a:p>
            <a:p>
              <a:pPr algn="just"/>
              <a:r>
                <a:rPr lang="de-DE" b="1" noProof="0" dirty="0">
                  <a:solidFill>
                    <a:schemeClr val="tx1"/>
                  </a:solidFill>
                </a:rPr>
                <a:t>	</a:t>
              </a:r>
              <a:r>
                <a:rPr lang="de-DE" noProof="0" dirty="0">
                  <a:solidFill>
                    <a:schemeClr val="tx1"/>
                  </a:solidFill>
                </a:rPr>
                <a:t>Neu hinzu und Entfernt:</a:t>
              </a:r>
            </a:p>
            <a:p>
              <a:pPr algn="just"/>
              <a:r>
                <a:rPr lang="de-DE" sz="2000" b="1" dirty="0">
                  <a:solidFill>
                    <a:schemeClr val="tx1"/>
                  </a:solidFill>
                </a:rPr>
                <a:t>	</a:t>
              </a:r>
              <a:r>
                <a:rPr lang="de-DE" b="1" dirty="0">
                  <a:solidFill>
                    <a:schemeClr val="tx1"/>
                  </a:solidFill>
                </a:rPr>
                <a:t>1 Spielpunkteabzug:</a:t>
              </a:r>
              <a:endParaRPr lang="de-DE" b="1" noProof="0" dirty="0">
                <a:solidFill>
                  <a:srgbClr val="00B050"/>
                </a:solidFill>
              </a:endParaRPr>
            </a:p>
            <a:p>
              <a:pPr algn="just"/>
              <a:r>
                <a:rPr lang="de-DE" sz="2000" b="1" noProof="0" dirty="0">
                  <a:solidFill>
                    <a:srgbClr val="00B050"/>
                  </a:solidFill>
                </a:rPr>
                <a:t>         	</a:t>
              </a:r>
              <a:r>
                <a:rPr lang="de-DE" i="1" strike="sngStrike" dirty="0">
                  <a:solidFill>
                    <a:srgbClr val="FF0000"/>
                  </a:solidFill>
                </a:rPr>
                <a:t>Hinweis: Bei Finalspielen werden die Spielpunktstrafen in Strafpunkte </a:t>
              </a:r>
              <a:r>
                <a:rPr lang="de-DE" i="1" dirty="0"/>
                <a:t>	</a:t>
              </a:r>
              <a:r>
                <a:rPr lang="de-DE" i="1" strike="sngStrike" dirty="0">
                  <a:solidFill>
                    <a:srgbClr val="FF0000"/>
                  </a:solidFill>
                </a:rPr>
                <a:t>(...) gewandelt</a:t>
              </a:r>
              <a:endParaRPr lang="de-DE" strike="sngStrike" dirty="0">
                <a:solidFill>
                  <a:srgbClr val="FF0000"/>
                </a:solidFill>
              </a:endParaRPr>
            </a:p>
            <a:p>
              <a:pPr lvl="1" algn="just"/>
              <a:r>
                <a:rPr lang="de-DE" dirty="0"/>
                <a:t>	a) fehlendes IFI-Laufsohlensiegel </a:t>
              </a:r>
              <a:r>
                <a:rPr lang="de-DE" strike="sngStrike" dirty="0">
                  <a:solidFill>
                    <a:srgbClr val="FF0000"/>
                  </a:solidFill>
                </a:rPr>
                <a:t>(5 Strafpunkte)</a:t>
              </a:r>
            </a:p>
            <a:p>
              <a:pPr lvl="1" algn="just"/>
              <a:r>
                <a:rPr lang="de-DE" dirty="0"/>
                <a:t>	b) falscher oder fehlender Typbuchstabe am Stockkörper </a:t>
              </a:r>
              <a:r>
                <a:rPr lang="de-DE" strike="sngStrike" dirty="0">
                  <a:solidFill>
                    <a:srgbClr val="FF0000"/>
                  </a:solidFill>
                </a:rPr>
                <a:t>(5 Strafpunkte)</a:t>
              </a:r>
              <a:r>
                <a:rPr lang="de-DE" dirty="0"/>
                <a:t>.</a:t>
              </a:r>
            </a:p>
            <a:p>
              <a:pPr lvl="1"/>
              <a:r>
                <a:rPr lang="de-DE" dirty="0"/>
                <a:t>	c) Einsatz des Auswechselspielers ohne Passvorlage und/oder 	</a:t>
              </a:r>
            </a:p>
            <a:p>
              <a:pPr lvl="1" algn="just"/>
              <a:r>
                <a:rPr lang="de-DE" dirty="0"/>
                <a:t>	d) Verzögerung des Wettbewerbs </a:t>
              </a:r>
              <a:r>
                <a:rPr lang="de-DE" strike="sngStrike" dirty="0">
                  <a:solidFill>
                    <a:srgbClr val="FF0000"/>
                  </a:solidFill>
                </a:rPr>
                <a:t>(5 Strafpunkte)</a:t>
              </a:r>
              <a:r>
                <a:rPr lang="de-DE" dirty="0"/>
                <a:t>.</a:t>
              </a:r>
            </a:p>
            <a:p>
              <a:pPr lvl="1"/>
              <a:r>
                <a:rPr lang="de-DE" dirty="0"/>
                <a:t>	</a:t>
              </a:r>
              <a:r>
                <a:rPr lang="de-DE" strike="sngStrike" dirty="0">
                  <a:solidFill>
                    <a:srgbClr val="FF0000"/>
                  </a:solidFill>
                </a:rPr>
                <a:t>e) Mehrfaches Zurückgehen zu Beratung innerhalb eines Spiels (5 </a:t>
              </a:r>
              <a:r>
                <a:rPr lang="de-DE" dirty="0"/>
                <a:t>	</a:t>
              </a:r>
              <a:r>
                <a:rPr lang="de-DE" strike="sngStrike" dirty="0">
                  <a:solidFill>
                    <a:srgbClr val="FF0000"/>
                  </a:solidFill>
                </a:rPr>
                <a:t>Strafpunkte)</a:t>
              </a:r>
              <a:r>
                <a:rPr lang="de-DE" dirty="0"/>
                <a:t>.</a:t>
              </a:r>
            </a:p>
            <a:p>
              <a:pPr lvl="1" algn="just"/>
              <a:r>
                <a:rPr lang="de-DE" dirty="0"/>
                <a:t>	e) </a:t>
              </a:r>
              <a:r>
                <a:rPr lang="de-DE" dirty="0">
                  <a:solidFill>
                    <a:srgbClr val="00B050"/>
                  </a:solidFill>
                </a:rPr>
                <a:t>Missachtung von Anordnungen von Offiziellen.</a:t>
              </a:r>
            </a:p>
            <a:p>
              <a:pPr lvl="1" algn="just"/>
              <a:r>
                <a:rPr lang="de-DE" dirty="0"/>
                <a:t>	</a:t>
              </a:r>
              <a:r>
                <a:rPr lang="de-DE" strike="sngStrike" dirty="0">
                  <a:solidFill>
                    <a:srgbClr val="FF0000"/>
                  </a:solidFill>
                </a:rPr>
                <a:t>f) Nichtbefolgen der Anordnung von Offiziellen (5 Strafpunkte).</a:t>
              </a:r>
            </a:p>
            <a:p>
              <a:pPr lvl="1" algn="just"/>
              <a:r>
                <a:rPr lang="de-DE" dirty="0"/>
                <a:t>	f) </a:t>
              </a:r>
              <a:r>
                <a:rPr lang="de-DE" dirty="0">
                  <a:solidFill>
                    <a:srgbClr val="00B050"/>
                  </a:solidFill>
                </a:rPr>
                <a:t>wiederholtes unsportliches Verhalten in mittlerer Form</a:t>
              </a:r>
            </a:p>
            <a:p>
              <a:pPr algn="just"/>
              <a:endParaRPr lang="de-DE" sz="2000" b="1" dirty="0">
                <a:solidFill>
                  <a:schemeClr val="tx1"/>
                </a:solidFill>
              </a:endParaRPr>
            </a:p>
          </p:txBody>
        </p:sp>
        <p:sp>
          <p:nvSpPr>
            <p:cNvPr id="3" name="Abgerundetes Rechteck 2">
              <a:extLst>
                <a:ext uri="{FF2B5EF4-FFF2-40B4-BE49-F238E27FC236}">
                  <a16:creationId xmlns:a16="http://schemas.microsoft.com/office/drawing/2014/main" id="{BF52E880-9809-CB1C-77F0-970F3FB7BA35}"/>
                </a:ext>
              </a:extLst>
            </p:cNvPr>
            <p:cNvSpPr/>
            <p:nvPr/>
          </p:nvSpPr>
          <p:spPr>
            <a:xfrm rot="1079927">
              <a:off x="4454834" y="1192700"/>
              <a:ext cx="260195" cy="401444"/>
            </a:xfrm>
            <a:prstGeom prst="roundRect">
              <a:avLst/>
            </a:prstGeom>
            <a:solidFill>
              <a:srgbClr val="FFFF00"/>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de-DE" sz="1800" b="0" i="0" u="none" strike="noStrike" cap="none" spc="0" normalizeH="0" baseline="0" dirty="0">
                <a:ln w="12700" cap="flat">
                  <a:solidFill>
                    <a:schemeClr val="accent3">
                      <a:lumOff val="44000"/>
                    </a:schemeClr>
                  </a:solidFill>
                  <a:prstDash val="solid"/>
                  <a:miter lim="400000"/>
                </a:ln>
                <a:solidFill>
                  <a:srgbClr val="5DA933"/>
                </a:solidFill>
                <a:effectLst>
                  <a:outerShdw blurRad="12700" dist="63500" dir="18900000" rotWithShape="0">
                    <a:srgbClr val="52AF37"/>
                  </a:outerShdw>
                </a:effectLst>
                <a:uFillTx/>
                <a:latin typeface="Arial"/>
                <a:ea typeface="Arial"/>
                <a:cs typeface="Arial"/>
                <a:sym typeface="Arial"/>
              </a:endParaRPr>
            </a:p>
          </p:txBody>
        </p:sp>
      </p:grpSp>
    </p:spTree>
    <p:extLst>
      <p:ext uri="{BB962C8B-B14F-4D97-AF65-F5344CB8AC3E}">
        <p14:creationId xmlns:p14="http://schemas.microsoft.com/office/powerpoint/2010/main" val="3102849543"/>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1B8D5-D9CE-EA34-6CDB-5536BDED0BC9}"/>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F569CE4D-4258-EB34-956F-E9BF2849D836}"/>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43</a:t>
            </a:fld>
            <a:endParaRPr dirty="0"/>
          </a:p>
        </p:txBody>
      </p:sp>
      <p:sp>
        <p:nvSpPr>
          <p:cNvPr id="32" name="Text">
            <a:extLst>
              <a:ext uri="{FF2B5EF4-FFF2-40B4-BE49-F238E27FC236}">
                <a16:creationId xmlns:a16="http://schemas.microsoft.com/office/drawing/2014/main" id="{0EE13585-97EE-80B3-CC8D-316110BA7890}"/>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6" name="Abschnitt 1…">
            <a:extLst>
              <a:ext uri="{FF2B5EF4-FFF2-40B4-BE49-F238E27FC236}">
                <a16:creationId xmlns:a16="http://schemas.microsoft.com/office/drawing/2014/main" id="{78556644-AFD9-C48F-69C9-9B1CF05CA195}"/>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Abschnitt 8</a:t>
            </a:r>
            <a:br>
              <a:rPr lang="de-DE" dirty="0"/>
            </a:br>
            <a:r>
              <a:rPr lang="de-DE" dirty="0"/>
              <a:t>STRAFEN</a:t>
            </a:r>
            <a:endParaRPr lang="de-DE" noProof="0" dirty="0"/>
          </a:p>
          <a:p>
            <a:pPr defTabSz="713231">
              <a:defRPr sz="2574"/>
            </a:pPr>
            <a:r>
              <a:rPr lang="de-DE" noProof="0" dirty="0"/>
              <a:t> </a:t>
            </a:r>
          </a:p>
        </p:txBody>
      </p:sp>
      <p:grpSp>
        <p:nvGrpSpPr>
          <p:cNvPr id="4" name="Gruppieren 3">
            <a:extLst>
              <a:ext uri="{FF2B5EF4-FFF2-40B4-BE49-F238E27FC236}">
                <a16:creationId xmlns:a16="http://schemas.microsoft.com/office/drawing/2014/main" id="{EF86056B-EE00-37BA-491F-B3B4BA57B869}"/>
              </a:ext>
            </a:extLst>
          </p:cNvPr>
          <p:cNvGrpSpPr/>
          <p:nvPr/>
        </p:nvGrpSpPr>
        <p:grpSpPr>
          <a:xfrm>
            <a:off x="329184" y="1162323"/>
            <a:ext cx="8449056" cy="3016208"/>
            <a:chOff x="329184" y="1162323"/>
            <a:chExt cx="8449056" cy="3016208"/>
          </a:xfrm>
        </p:grpSpPr>
        <p:sp>
          <p:nvSpPr>
            <p:cNvPr id="2" name="Textfeld 1">
              <a:extLst>
                <a:ext uri="{FF2B5EF4-FFF2-40B4-BE49-F238E27FC236}">
                  <a16:creationId xmlns:a16="http://schemas.microsoft.com/office/drawing/2014/main" id="{974215E8-7C15-168D-E627-8053D251D515}"/>
                </a:ext>
              </a:extLst>
            </p:cNvPr>
            <p:cNvSpPr txBox="1"/>
            <p:nvPr/>
          </p:nvSpPr>
          <p:spPr>
            <a:xfrm>
              <a:off x="329184" y="1162323"/>
              <a:ext cx="8449056" cy="30162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noProof="0" dirty="0">
                  <a:solidFill>
                    <a:schemeClr val="tx1"/>
                  </a:solidFill>
                </a:rPr>
                <a:t>IER 803 </a:t>
              </a:r>
              <a:r>
                <a:rPr lang="de-DE" sz="2000" b="1" noProof="0" dirty="0">
                  <a:solidFill>
                    <a:srgbClr val="275E99"/>
                  </a:solidFill>
                </a:rPr>
                <a:t>Schwere Vergehen - Gelbe     Karte</a:t>
              </a:r>
              <a:endParaRPr lang="de-DE" sz="2000" b="1" dirty="0">
                <a:solidFill>
                  <a:schemeClr val="tx1"/>
                </a:solidFill>
              </a:endParaRPr>
            </a:p>
            <a:p>
              <a:pPr algn="just"/>
              <a:r>
                <a:rPr lang="de-DE" b="1" noProof="0" dirty="0">
                  <a:solidFill>
                    <a:schemeClr val="tx1"/>
                  </a:solidFill>
                </a:rPr>
                <a:t>	</a:t>
              </a:r>
              <a:r>
                <a:rPr lang="de-DE" noProof="0" dirty="0">
                  <a:solidFill>
                    <a:schemeClr val="tx1"/>
                  </a:solidFill>
                </a:rPr>
                <a:t>Neu hinzu und Entfernt:</a:t>
              </a:r>
            </a:p>
            <a:p>
              <a:pPr algn="just"/>
              <a:r>
                <a:rPr lang="de-DE" sz="2000" b="1" dirty="0">
                  <a:solidFill>
                    <a:schemeClr val="tx1"/>
                  </a:solidFill>
                </a:rPr>
                <a:t>	</a:t>
              </a:r>
              <a:r>
                <a:rPr lang="de-DE" b="1" dirty="0">
                  <a:solidFill>
                    <a:schemeClr val="tx1"/>
                  </a:solidFill>
                </a:rPr>
                <a:t>2 Spielpunkteabzug:</a:t>
              </a:r>
              <a:endParaRPr lang="de-DE" b="1" noProof="0" dirty="0">
                <a:solidFill>
                  <a:srgbClr val="00B050"/>
                </a:solidFill>
              </a:endParaRPr>
            </a:p>
            <a:p>
              <a:r>
                <a:rPr lang="de-DE" b="1" noProof="0" dirty="0">
                  <a:solidFill>
                    <a:srgbClr val="00B050"/>
                  </a:solidFill>
                </a:rPr>
                <a:t>         	</a:t>
              </a:r>
              <a:r>
                <a:rPr lang="de-DE" i="1" strike="sngStrike" dirty="0">
                  <a:solidFill>
                    <a:srgbClr val="FF0000"/>
                  </a:solidFill>
                </a:rPr>
                <a:t>Hinweis: Bei Finalspielen werden die Spielpunktstrafen in Strafpunkte</a:t>
              </a:r>
              <a:r>
                <a:rPr lang="de-DE" i="1" dirty="0"/>
                <a:t> 	</a:t>
              </a:r>
              <a:r>
                <a:rPr lang="de-DE" i="1" strike="sngStrike" dirty="0">
                  <a:solidFill>
                    <a:srgbClr val="FF0000"/>
                  </a:solidFill>
                </a:rPr>
                <a:t>(...) gewandelt</a:t>
              </a:r>
              <a:endParaRPr lang="de-DE" strike="sngStrike" dirty="0">
                <a:solidFill>
                  <a:srgbClr val="FF0000"/>
                </a:solidFill>
              </a:endParaRPr>
            </a:p>
            <a:p>
              <a:pPr lvl="1"/>
              <a:r>
                <a:rPr lang="de-DE" dirty="0"/>
                <a:t>	a) Einsatz des Auswechselspielers während des laufenden Spieles.</a:t>
              </a:r>
            </a:p>
            <a:p>
              <a:pPr lvl="1"/>
              <a:r>
                <a:rPr lang="de-DE" dirty="0">
                  <a:solidFill>
                    <a:srgbClr val="FF0000"/>
                  </a:solidFill>
                </a:rPr>
                <a:t>	</a:t>
              </a:r>
              <a:r>
                <a:rPr lang="de-DE" strike="sngStrike" dirty="0">
                  <a:solidFill>
                    <a:srgbClr val="FF0000"/>
                  </a:solidFill>
                </a:rPr>
                <a:t>(10 Strafpunkte)</a:t>
              </a:r>
              <a:r>
                <a:rPr lang="de-DE" dirty="0"/>
                <a:t>.</a:t>
              </a:r>
            </a:p>
            <a:p>
              <a:pPr lvl="1"/>
              <a:r>
                <a:rPr lang="de-DE" dirty="0"/>
                <a:t>	b) Verwendung von regelwidrigem Sportgerät </a:t>
              </a:r>
              <a:r>
                <a:rPr lang="de-DE" strike="sngStrike" dirty="0">
                  <a:solidFill>
                    <a:srgbClr val="FF0000"/>
                  </a:solidFill>
                </a:rPr>
                <a:t>(10 Strafpunkte)</a:t>
              </a:r>
              <a:r>
                <a:rPr lang="de-DE" dirty="0"/>
                <a:t>.</a:t>
              </a:r>
            </a:p>
            <a:p>
              <a:pPr lvl="1"/>
              <a:r>
                <a:rPr lang="de-DE" dirty="0"/>
                <a:t>	c) </a:t>
              </a:r>
              <a:r>
                <a:rPr lang="de-DE" dirty="0">
                  <a:solidFill>
                    <a:srgbClr val="00B050"/>
                  </a:solidFill>
                </a:rPr>
                <a:t>Grobes</a:t>
              </a:r>
              <a:r>
                <a:rPr lang="de-DE" dirty="0"/>
                <a:t> unsportliches Verhalten </a:t>
              </a:r>
              <a:r>
                <a:rPr lang="de-DE" strike="sngStrike" dirty="0">
                  <a:solidFill>
                    <a:srgbClr val="FF0000"/>
                  </a:solidFill>
                </a:rPr>
                <a:t>-IER R 101- (10 Strafpunkte)</a:t>
              </a:r>
              <a:r>
                <a:rPr lang="de-DE" dirty="0">
                  <a:solidFill>
                    <a:schemeClr val="tx1"/>
                  </a:solidFill>
                </a:rPr>
                <a:t> in 	schwerer Form</a:t>
              </a:r>
              <a:r>
                <a:rPr lang="de-DE" dirty="0"/>
                <a:t>.</a:t>
              </a:r>
            </a:p>
          </p:txBody>
        </p:sp>
        <p:sp>
          <p:nvSpPr>
            <p:cNvPr id="3" name="Abgerundetes Rechteck 2">
              <a:extLst>
                <a:ext uri="{FF2B5EF4-FFF2-40B4-BE49-F238E27FC236}">
                  <a16:creationId xmlns:a16="http://schemas.microsoft.com/office/drawing/2014/main" id="{DC88540F-B65B-6FCC-B36C-911E41A18314}"/>
                </a:ext>
              </a:extLst>
            </p:cNvPr>
            <p:cNvSpPr/>
            <p:nvPr/>
          </p:nvSpPr>
          <p:spPr>
            <a:xfrm rot="1079927">
              <a:off x="4600857" y="1192700"/>
              <a:ext cx="260195" cy="401444"/>
            </a:xfrm>
            <a:prstGeom prst="roundRect">
              <a:avLst/>
            </a:prstGeom>
            <a:solidFill>
              <a:srgbClr val="FFFF00"/>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de-DE" sz="1800" b="0" i="0" u="none" strike="noStrike" cap="none" spc="0" normalizeH="0" baseline="0" dirty="0">
                <a:ln w="12700" cap="flat">
                  <a:solidFill>
                    <a:schemeClr val="accent3">
                      <a:lumOff val="44000"/>
                    </a:schemeClr>
                  </a:solidFill>
                  <a:prstDash val="solid"/>
                  <a:miter lim="400000"/>
                </a:ln>
                <a:solidFill>
                  <a:srgbClr val="5DA933"/>
                </a:solidFill>
                <a:effectLst>
                  <a:outerShdw blurRad="12700" dist="63500" dir="18900000" rotWithShape="0">
                    <a:srgbClr val="52AF37"/>
                  </a:outerShdw>
                </a:effectLst>
                <a:uFillTx/>
                <a:latin typeface="Arial"/>
                <a:ea typeface="Arial"/>
                <a:cs typeface="Arial"/>
                <a:sym typeface="Arial"/>
              </a:endParaRPr>
            </a:p>
          </p:txBody>
        </p:sp>
      </p:grpSp>
    </p:spTree>
    <p:extLst>
      <p:ext uri="{BB962C8B-B14F-4D97-AF65-F5344CB8AC3E}">
        <p14:creationId xmlns:p14="http://schemas.microsoft.com/office/powerpoint/2010/main" val="277183599"/>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510CF-26EC-2094-3426-2EE99F8D2651}"/>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EB7C0740-F4EF-56D7-8226-ACF86EE29608}"/>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44</a:t>
            </a:fld>
            <a:endParaRPr dirty="0"/>
          </a:p>
        </p:txBody>
      </p:sp>
      <p:sp>
        <p:nvSpPr>
          <p:cNvPr id="32" name="Text">
            <a:extLst>
              <a:ext uri="{FF2B5EF4-FFF2-40B4-BE49-F238E27FC236}">
                <a16:creationId xmlns:a16="http://schemas.microsoft.com/office/drawing/2014/main" id="{A1AF7EA4-4AA2-F457-587B-CF019127CAB0}"/>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6" name="Abschnitt 1…">
            <a:extLst>
              <a:ext uri="{FF2B5EF4-FFF2-40B4-BE49-F238E27FC236}">
                <a16:creationId xmlns:a16="http://schemas.microsoft.com/office/drawing/2014/main" id="{F866DBE4-597A-22D0-F57D-1D689DE13A77}"/>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Abschnitt 8</a:t>
            </a:r>
            <a:br>
              <a:rPr lang="de-DE" dirty="0"/>
            </a:br>
            <a:r>
              <a:rPr lang="de-DE" dirty="0"/>
              <a:t>STRAFEN</a:t>
            </a:r>
            <a:endParaRPr lang="de-DE" noProof="0" dirty="0"/>
          </a:p>
          <a:p>
            <a:pPr defTabSz="713231">
              <a:defRPr sz="2574"/>
            </a:pPr>
            <a:r>
              <a:rPr lang="de-DE" noProof="0" dirty="0"/>
              <a:t> </a:t>
            </a:r>
          </a:p>
        </p:txBody>
      </p:sp>
      <p:grpSp>
        <p:nvGrpSpPr>
          <p:cNvPr id="8" name="Gruppieren 7">
            <a:extLst>
              <a:ext uri="{FF2B5EF4-FFF2-40B4-BE49-F238E27FC236}">
                <a16:creationId xmlns:a16="http://schemas.microsoft.com/office/drawing/2014/main" id="{61DC81A6-E34F-773D-F247-08B97184DD29}"/>
              </a:ext>
            </a:extLst>
          </p:cNvPr>
          <p:cNvGrpSpPr/>
          <p:nvPr/>
        </p:nvGrpSpPr>
        <p:grpSpPr>
          <a:xfrm>
            <a:off x="329184" y="1162323"/>
            <a:ext cx="8449056" cy="984883"/>
            <a:chOff x="329184" y="1162323"/>
            <a:chExt cx="8449056" cy="984883"/>
          </a:xfrm>
        </p:grpSpPr>
        <p:sp>
          <p:nvSpPr>
            <p:cNvPr id="2" name="Textfeld 1">
              <a:extLst>
                <a:ext uri="{FF2B5EF4-FFF2-40B4-BE49-F238E27FC236}">
                  <a16:creationId xmlns:a16="http://schemas.microsoft.com/office/drawing/2014/main" id="{0DCCD84B-7CBC-9202-55CC-C88C9FC4E008}"/>
                </a:ext>
              </a:extLst>
            </p:cNvPr>
            <p:cNvSpPr txBox="1"/>
            <p:nvPr/>
          </p:nvSpPr>
          <p:spPr>
            <a:xfrm>
              <a:off x="329184" y="1162323"/>
              <a:ext cx="8449056" cy="98488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noProof="0" dirty="0">
                  <a:solidFill>
                    <a:schemeClr val="tx1"/>
                  </a:solidFill>
                </a:rPr>
                <a:t>IER 804 </a:t>
              </a:r>
              <a:r>
                <a:rPr lang="de-DE" sz="2000" b="1" noProof="0" dirty="0">
                  <a:solidFill>
                    <a:srgbClr val="275E99"/>
                  </a:solidFill>
                </a:rPr>
                <a:t>Matchstrafe - Rote     Karte</a:t>
              </a:r>
              <a:endParaRPr lang="de-DE" sz="2000" b="1" dirty="0">
                <a:solidFill>
                  <a:schemeClr val="tx1"/>
                </a:solidFill>
              </a:endParaRPr>
            </a:p>
            <a:p>
              <a:pPr algn="just"/>
              <a:r>
                <a:rPr lang="de-DE" b="1" noProof="0" dirty="0">
                  <a:solidFill>
                    <a:schemeClr val="tx1"/>
                  </a:solidFill>
                </a:rPr>
                <a:t>	</a:t>
              </a:r>
              <a:r>
                <a:rPr lang="de-DE" noProof="0" dirty="0">
                  <a:solidFill>
                    <a:schemeClr val="tx1"/>
                  </a:solidFill>
                </a:rPr>
                <a:t>Neu hinzu:</a:t>
              </a:r>
            </a:p>
            <a:p>
              <a:pPr algn="just"/>
              <a:r>
                <a:rPr lang="de-DE" sz="2000" b="1" dirty="0">
                  <a:solidFill>
                    <a:schemeClr val="tx1"/>
                  </a:solidFill>
                </a:rPr>
                <a:t>	</a:t>
              </a:r>
              <a:r>
                <a:rPr lang="de-DE" b="1" dirty="0">
                  <a:solidFill>
                    <a:srgbClr val="00B050"/>
                  </a:solidFill>
                </a:rPr>
                <a:t>Rote Karte</a:t>
              </a:r>
            </a:p>
          </p:txBody>
        </p:sp>
        <p:sp>
          <p:nvSpPr>
            <p:cNvPr id="4" name="Abgerundetes Rechteck 3">
              <a:extLst>
                <a:ext uri="{FF2B5EF4-FFF2-40B4-BE49-F238E27FC236}">
                  <a16:creationId xmlns:a16="http://schemas.microsoft.com/office/drawing/2014/main" id="{4EBE851C-AAD7-53AB-8C6E-0EEA6CB933BF}"/>
                </a:ext>
              </a:extLst>
            </p:cNvPr>
            <p:cNvSpPr/>
            <p:nvPr/>
          </p:nvSpPr>
          <p:spPr>
            <a:xfrm rot="1079927">
              <a:off x="3615017" y="1192700"/>
              <a:ext cx="260195" cy="401444"/>
            </a:xfrm>
            <a:prstGeom prst="roundRect">
              <a:avLst/>
            </a:prstGeom>
            <a:solidFill>
              <a:srgbClr val="FF0000"/>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de-DE" sz="1800" b="0" i="0" u="none" strike="noStrike" cap="none" spc="0" normalizeH="0" baseline="0" dirty="0">
                <a:ln w="12700" cap="flat">
                  <a:solidFill>
                    <a:schemeClr val="accent3">
                      <a:lumOff val="44000"/>
                    </a:schemeClr>
                  </a:solidFill>
                  <a:prstDash val="solid"/>
                  <a:miter lim="400000"/>
                </a:ln>
                <a:solidFill>
                  <a:srgbClr val="5DA933"/>
                </a:solidFill>
                <a:effectLst>
                  <a:outerShdw blurRad="12700" dist="63500" dir="18900000" rotWithShape="0">
                    <a:srgbClr val="52AF37"/>
                  </a:outerShdw>
                </a:effectLst>
                <a:uFillTx/>
                <a:latin typeface="Arial"/>
                <a:ea typeface="Arial"/>
                <a:cs typeface="Arial"/>
                <a:sym typeface="Arial"/>
              </a:endParaRPr>
            </a:p>
          </p:txBody>
        </p:sp>
      </p:grpSp>
      <p:grpSp>
        <p:nvGrpSpPr>
          <p:cNvPr id="7" name="Gruppieren 6">
            <a:extLst>
              <a:ext uri="{FF2B5EF4-FFF2-40B4-BE49-F238E27FC236}">
                <a16:creationId xmlns:a16="http://schemas.microsoft.com/office/drawing/2014/main" id="{056394AA-A837-8ABE-54FD-4098E9555EB8}"/>
              </a:ext>
            </a:extLst>
          </p:cNvPr>
          <p:cNvGrpSpPr/>
          <p:nvPr/>
        </p:nvGrpSpPr>
        <p:grpSpPr>
          <a:xfrm>
            <a:off x="329184" y="2279125"/>
            <a:ext cx="8449056" cy="3570206"/>
            <a:chOff x="329184" y="2286874"/>
            <a:chExt cx="8449056" cy="3570206"/>
          </a:xfrm>
        </p:grpSpPr>
        <p:sp>
          <p:nvSpPr>
            <p:cNvPr id="3" name="Textfeld 2">
              <a:extLst>
                <a:ext uri="{FF2B5EF4-FFF2-40B4-BE49-F238E27FC236}">
                  <a16:creationId xmlns:a16="http://schemas.microsoft.com/office/drawing/2014/main" id="{10B6D90C-1DB4-FD15-0EFA-ABFB350B81FD}"/>
                </a:ext>
              </a:extLst>
            </p:cNvPr>
            <p:cNvSpPr txBox="1"/>
            <p:nvPr/>
          </p:nvSpPr>
          <p:spPr>
            <a:xfrm>
              <a:off x="329184" y="2286874"/>
              <a:ext cx="8449056" cy="35702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noProof="0" dirty="0">
                  <a:solidFill>
                    <a:schemeClr val="tx1"/>
                  </a:solidFill>
                </a:rPr>
                <a:t>IER 805 </a:t>
              </a:r>
              <a:r>
                <a:rPr lang="de-DE" sz="2000" b="1" noProof="0" dirty="0">
                  <a:solidFill>
                    <a:srgbClr val="275E99"/>
                  </a:solidFill>
                </a:rPr>
                <a:t>Disqualifikation - Rote     Karte</a:t>
              </a:r>
              <a:endParaRPr lang="de-DE" sz="2000" b="1" dirty="0">
                <a:solidFill>
                  <a:schemeClr val="tx1"/>
                </a:solidFill>
              </a:endParaRPr>
            </a:p>
            <a:p>
              <a:pPr algn="just"/>
              <a:r>
                <a:rPr lang="de-DE" b="1" noProof="0" dirty="0">
                  <a:solidFill>
                    <a:schemeClr val="tx1"/>
                  </a:solidFill>
                </a:rPr>
                <a:t>	</a:t>
              </a:r>
              <a:r>
                <a:rPr lang="de-DE" noProof="0" dirty="0">
                  <a:solidFill>
                    <a:schemeClr val="tx1"/>
                  </a:solidFill>
                </a:rPr>
                <a:t>Neu hinzu:</a:t>
              </a:r>
            </a:p>
            <a:p>
              <a:pPr algn="just"/>
              <a:r>
                <a:rPr lang="de-DE" dirty="0">
                  <a:solidFill>
                    <a:schemeClr val="tx1"/>
                  </a:solidFill>
                </a:rPr>
                <a:t>	</a:t>
              </a:r>
              <a:r>
                <a:rPr lang="de-DE" b="1" dirty="0">
                  <a:solidFill>
                    <a:srgbClr val="00B050"/>
                  </a:solidFill>
                </a:rPr>
                <a:t>Rote Karte</a:t>
              </a:r>
              <a:endParaRPr lang="de-DE" b="1" noProof="0" dirty="0">
                <a:solidFill>
                  <a:srgbClr val="00B050"/>
                </a:solidFill>
              </a:endParaRPr>
            </a:p>
            <a:p>
              <a:r>
                <a:rPr lang="de-DE" sz="2000" b="1" dirty="0">
                  <a:solidFill>
                    <a:schemeClr val="tx1"/>
                  </a:solidFill>
                </a:rPr>
                <a:t>	</a:t>
              </a:r>
              <a:r>
                <a:rPr lang="de-DE" dirty="0"/>
                <a:t>a) Verwendung von regelwidrig manipuliertem, nicht erlaubtem </a:t>
              </a:r>
              <a:r>
                <a:rPr lang="de-DE" dirty="0">
                  <a:solidFill>
                    <a:srgbClr val="00B050"/>
                  </a:solidFill>
                </a:rPr>
                <a:t>oder 	zerlegtem</a:t>
              </a:r>
              <a:r>
                <a:rPr lang="de-DE" dirty="0"/>
                <a:t> Sportgerät. </a:t>
              </a:r>
              <a:endParaRPr lang="de-DE" b="1" dirty="0"/>
            </a:p>
            <a:p>
              <a:r>
                <a:rPr lang="de-DE" dirty="0"/>
                <a:t>	b) Einsatz von nicht genannten oder gesperrten Spielern oder gemäß 	ISpO § 110 nicht spielberechtigten Spielern sowie Personen, die keinen 	Spielerpass besitzen.</a:t>
              </a:r>
              <a:endParaRPr lang="de-DE" b="1" dirty="0"/>
            </a:p>
            <a:p>
              <a:r>
                <a:rPr lang="de-DE" dirty="0"/>
                <a:t>	c) Nichtbefolgung einer Matchstrafe.</a:t>
              </a:r>
              <a:endParaRPr lang="de-DE" b="1" dirty="0"/>
            </a:p>
            <a:p>
              <a:r>
                <a:rPr lang="de-DE" dirty="0"/>
                <a:t>	d) Unsportliches Verhalten je nach Schwere des Vergehens (IER R 101).</a:t>
              </a:r>
            </a:p>
            <a:p>
              <a:r>
                <a:rPr lang="de-DE" dirty="0"/>
                <a:t>	</a:t>
              </a:r>
              <a:r>
                <a:rPr lang="de-DE" dirty="0">
                  <a:solidFill>
                    <a:srgbClr val="00B050"/>
                  </a:solidFill>
                </a:rPr>
                <a:t>e) Verweigerung der Herausgabe eines Sportgeräts bzw. Verweigerung 	der Unterschrift auf dem Einzugsprotokoll bei einer Sportgeräteprüfung</a:t>
              </a:r>
              <a:r>
                <a:rPr lang="de-DE" dirty="0"/>
                <a:t>.  </a:t>
              </a:r>
              <a:endParaRPr lang="de-DE" dirty="0">
                <a:solidFill>
                  <a:srgbClr val="00B050"/>
                </a:solidFill>
              </a:endParaRPr>
            </a:p>
          </p:txBody>
        </p:sp>
        <p:sp>
          <p:nvSpPr>
            <p:cNvPr id="5" name="Abgerundetes Rechteck 4">
              <a:extLst>
                <a:ext uri="{FF2B5EF4-FFF2-40B4-BE49-F238E27FC236}">
                  <a16:creationId xmlns:a16="http://schemas.microsoft.com/office/drawing/2014/main" id="{5D957E16-92F5-44BE-BDB7-BD73AA02842A}"/>
                </a:ext>
              </a:extLst>
            </p:cNvPr>
            <p:cNvSpPr/>
            <p:nvPr/>
          </p:nvSpPr>
          <p:spPr>
            <a:xfrm rot="1079927">
              <a:off x="4078665" y="2317251"/>
              <a:ext cx="260195" cy="401444"/>
            </a:xfrm>
            <a:prstGeom prst="roundRect">
              <a:avLst/>
            </a:prstGeom>
            <a:solidFill>
              <a:srgbClr val="FF0000"/>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de-DE" sz="1800" b="0" i="0" u="none" strike="noStrike" cap="none" spc="0" normalizeH="0" baseline="0" dirty="0">
                <a:ln w="12700" cap="flat">
                  <a:solidFill>
                    <a:schemeClr val="accent3">
                      <a:lumOff val="44000"/>
                    </a:schemeClr>
                  </a:solidFill>
                  <a:prstDash val="solid"/>
                  <a:miter lim="400000"/>
                </a:ln>
                <a:solidFill>
                  <a:srgbClr val="5DA933"/>
                </a:solidFill>
                <a:effectLst>
                  <a:outerShdw blurRad="12700" dist="63500" dir="18900000" rotWithShape="0">
                    <a:srgbClr val="52AF37"/>
                  </a:outerShdw>
                </a:effectLst>
                <a:uFillTx/>
                <a:latin typeface="Arial"/>
                <a:ea typeface="Arial"/>
                <a:cs typeface="Arial"/>
                <a:sym typeface="Arial"/>
              </a:endParaRPr>
            </a:p>
          </p:txBody>
        </p:sp>
      </p:grpSp>
    </p:spTree>
    <p:extLst>
      <p:ext uri="{BB962C8B-B14F-4D97-AF65-F5344CB8AC3E}">
        <p14:creationId xmlns:p14="http://schemas.microsoft.com/office/powerpoint/2010/main" val="428818481"/>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2782A-57DE-176E-A07A-0400533A492F}"/>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B541E351-4AEF-67F0-CF7A-8F8A94DC7717}"/>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45</a:t>
            </a:fld>
            <a:endParaRPr dirty="0"/>
          </a:p>
        </p:txBody>
      </p:sp>
      <p:sp>
        <p:nvSpPr>
          <p:cNvPr id="32" name="Text">
            <a:extLst>
              <a:ext uri="{FF2B5EF4-FFF2-40B4-BE49-F238E27FC236}">
                <a16:creationId xmlns:a16="http://schemas.microsoft.com/office/drawing/2014/main" id="{B8A2C830-6C4E-AA99-F6FD-387BF67C0D97}"/>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6" name="Abschnitt 1…">
            <a:extLst>
              <a:ext uri="{FF2B5EF4-FFF2-40B4-BE49-F238E27FC236}">
                <a16:creationId xmlns:a16="http://schemas.microsoft.com/office/drawing/2014/main" id="{DC3FB335-E12F-AE64-EA1A-A766187FD607}"/>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Abschnitt 8</a:t>
            </a:r>
            <a:br>
              <a:rPr lang="de-DE" dirty="0"/>
            </a:br>
            <a:r>
              <a:rPr lang="de-DE" dirty="0"/>
              <a:t>STRAFEN</a:t>
            </a:r>
            <a:endParaRPr lang="de-DE" noProof="0" dirty="0"/>
          </a:p>
          <a:p>
            <a:pPr defTabSz="713231">
              <a:defRPr sz="2574"/>
            </a:pPr>
            <a:r>
              <a:rPr lang="de-DE" noProof="0" dirty="0"/>
              <a:t> </a:t>
            </a:r>
          </a:p>
        </p:txBody>
      </p:sp>
      <p:grpSp>
        <p:nvGrpSpPr>
          <p:cNvPr id="5" name="Gruppieren 4">
            <a:extLst>
              <a:ext uri="{FF2B5EF4-FFF2-40B4-BE49-F238E27FC236}">
                <a16:creationId xmlns:a16="http://schemas.microsoft.com/office/drawing/2014/main" id="{97AD9CEB-E914-A746-0949-4153CB949E13}"/>
              </a:ext>
            </a:extLst>
          </p:cNvPr>
          <p:cNvGrpSpPr/>
          <p:nvPr/>
        </p:nvGrpSpPr>
        <p:grpSpPr>
          <a:xfrm>
            <a:off x="329184" y="1162323"/>
            <a:ext cx="8449056" cy="2708432"/>
            <a:chOff x="329184" y="1162323"/>
            <a:chExt cx="8449056" cy="2708432"/>
          </a:xfrm>
        </p:grpSpPr>
        <p:sp>
          <p:nvSpPr>
            <p:cNvPr id="2" name="Textfeld 1">
              <a:extLst>
                <a:ext uri="{FF2B5EF4-FFF2-40B4-BE49-F238E27FC236}">
                  <a16:creationId xmlns:a16="http://schemas.microsoft.com/office/drawing/2014/main" id="{83B42AD6-8A76-9A7B-C938-94ADA5ED38BD}"/>
                </a:ext>
              </a:extLst>
            </p:cNvPr>
            <p:cNvSpPr txBox="1"/>
            <p:nvPr/>
          </p:nvSpPr>
          <p:spPr>
            <a:xfrm>
              <a:off x="329184" y="1162323"/>
              <a:ext cx="8449056" cy="27084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noProof="0" dirty="0">
                  <a:solidFill>
                    <a:schemeClr val="tx1"/>
                  </a:solidFill>
                </a:rPr>
                <a:t>IER 810 </a:t>
              </a:r>
              <a:r>
                <a:rPr lang="de-DE" sz="2000" b="1" noProof="0" dirty="0">
                  <a:solidFill>
                    <a:srgbClr val="275E99"/>
                  </a:solidFill>
                </a:rPr>
                <a:t>Ausschluss - Rote     Karte</a:t>
              </a:r>
              <a:endParaRPr lang="de-DE" sz="2000" b="1" dirty="0">
                <a:solidFill>
                  <a:schemeClr val="tx1"/>
                </a:solidFill>
              </a:endParaRPr>
            </a:p>
            <a:p>
              <a:pPr algn="just"/>
              <a:r>
                <a:rPr lang="de-DE" b="1" noProof="0" dirty="0">
                  <a:solidFill>
                    <a:schemeClr val="tx1"/>
                  </a:solidFill>
                </a:rPr>
                <a:t>	</a:t>
              </a:r>
              <a:r>
                <a:rPr lang="de-DE" noProof="0" dirty="0">
                  <a:solidFill>
                    <a:schemeClr val="tx1"/>
                  </a:solidFill>
                </a:rPr>
                <a:t>Neu hinzu:</a:t>
              </a:r>
            </a:p>
            <a:p>
              <a:r>
                <a:rPr lang="de-DE" dirty="0"/>
                <a:t>	Einen Ausschluss - </a:t>
              </a:r>
              <a:r>
                <a:rPr lang="de-DE" dirty="0">
                  <a:solidFill>
                    <a:srgbClr val="00B050"/>
                  </a:solidFill>
                </a:rPr>
                <a:t>Rote</a:t>
              </a:r>
              <a:r>
                <a:rPr lang="de-DE" dirty="0"/>
                <a:t> Karte - für Einzelspieler ziehen folgende 	Vergehen nach sich</a:t>
              </a:r>
              <a:endParaRPr lang="de-DE" b="1" dirty="0"/>
            </a:p>
            <a:p>
              <a:r>
                <a:rPr lang="de-DE" dirty="0"/>
                <a:t>	a) Unsportliches Verhalten nach IER R 101</a:t>
              </a:r>
              <a:endParaRPr lang="de-DE" b="1" dirty="0"/>
            </a:p>
            <a:p>
              <a:r>
                <a:rPr lang="de-DE" dirty="0"/>
                <a:t>	b) Verwendung von regelwidrigem Sportgerät</a:t>
              </a:r>
              <a:endParaRPr lang="de-DE" b="1" dirty="0"/>
            </a:p>
            <a:p>
              <a:r>
                <a:rPr lang="de-DE" dirty="0"/>
                <a:t>	c) Nichteinhalten der Startreihenfolge</a:t>
              </a:r>
              <a:endParaRPr lang="de-DE" b="1" dirty="0"/>
            </a:p>
            <a:p>
              <a:r>
                <a:rPr lang="de-DE" dirty="0"/>
                <a:t>	d) Verwendung von unerlaubtem Gleitschutz</a:t>
              </a:r>
              <a:endParaRPr lang="de-DE" b="1" dirty="0"/>
            </a:p>
            <a:p>
              <a:pPr algn="just"/>
              <a:endParaRPr lang="de-DE" b="1" dirty="0">
                <a:solidFill>
                  <a:srgbClr val="00B050"/>
                </a:solidFill>
              </a:endParaRPr>
            </a:p>
          </p:txBody>
        </p:sp>
        <p:sp>
          <p:nvSpPr>
            <p:cNvPr id="4" name="Abgerundetes Rechteck 3">
              <a:extLst>
                <a:ext uri="{FF2B5EF4-FFF2-40B4-BE49-F238E27FC236}">
                  <a16:creationId xmlns:a16="http://schemas.microsoft.com/office/drawing/2014/main" id="{F0B2A50D-B3ED-2351-67ED-8F0263EB8DD0}"/>
                </a:ext>
              </a:extLst>
            </p:cNvPr>
            <p:cNvSpPr/>
            <p:nvPr/>
          </p:nvSpPr>
          <p:spPr>
            <a:xfrm rot="1079927">
              <a:off x="3614765" y="1192701"/>
              <a:ext cx="260195" cy="401444"/>
            </a:xfrm>
            <a:prstGeom prst="roundRect">
              <a:avLst/>
            </a:prstGeom>
            <a:solidFill>
              <a:srgbClr val="FF0000"/>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de-DE" sz="1800" b="0" i="0" u="none" strike="noStrike" cap="none" spc="0" normalizeH="0" baseline="0" dirty="0">
                <a:ln w="12700" cap="flat">
                  <a:solidFill>
                    <a:schemeClr val="accent3">
                      <a:lumOff val="44000"/>
                    </a:schemeClr>
                  </a:solidFill>
                  <a:prstDash val="solid"/>
                  <a:miter lim="400000"/>
                </a:ln>
                <a:solidFill>
                  <a:srgbClr val="5DA933"/>
                </a:solidFill>
                <a:effectLst>
                  <a:outerShdw blurRad="12700" dist="63500" dir="18900000" rotWithShape="0">
                    <a:srgbClr val="52AF37"/>
                  </a:outerShdw>
                </a:effectLst>
                <a:uFillTx/>
                <a:latin typeface="Arial"/>
                <a:ea typeface="Arial"/>
                <a:cs typeface="Arial"/>
                <a:sym typeface="Arial"/>
              </a:endParaRPr>
            </a:p>
          </p:txBody>
        </p:sp>
      </p:grpSp>
    </p:spTree>
    <p:extLst>
      <p:ext uri="{BB962C8B-B14F-4D97-AF65-F5344CB8AC3E}">
        <p14:creationId xmlns:p14="http://schemas.microsoft.com/office/powerpoint/2010/main" val="4043476054"/>
      </p:ext>
    </p:extLst>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5653D-8C44-C51B-B2CD-EDD84F8156F7}"/>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697777A6-1FE9-2211-01FE-A69CF184400C}"/>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46</a:t>
            </a:fld>
            <a:endParaRPr dirty="0"/>
          </a:p>
        </p:txBody>
      </p:sp>
      <p:sp>
        <p:nvSpPr>
          <p:cNvPr id="32" name="Text">
            <a:extLst>
              <a:ext uri="{FF2B5EF4-FFF2-40B4-BE49-F238E27FC236}">
                <a16:creationId xmlns:a16="http://schemas.microsoft.com/office/drawing/2014/main" id="{7051697D-447B-D122-ED8E-11F38260AA5B}"/>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6" name="Abschnitt 1…">
            <a:extLst>
              <a:ext uri="{FF2B5EF4-FFF2-40B4-BE49-F238E27FC236}">
                <a16:creationId xmlns:a16="http://schemas.microsoft.com/office/drawing/2014/main" id="{9479C5DC-4705-DF85-3A84-14FA8F7E72CA}"/>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Abschnitt 9</a:t>
            </a:r>
            <a:br>
              <a:rPr lang="de-DE" dirty="0"/>
            </a:br>
            <a:r>
              <a:rPr lang="de-DE" dirty="0"/>
              <a:t>OFFIZIELLE</a:t>
            </a:r>
            <a:endParaRPr lang="de-DE" noProof="0" dirty="0"/>
          </a:p>
          <a:p>
            <a:pPr defTabSz="713231">
              <a:defRPr sz="2574"/>
            </a:pPr>
            <a:r>
              <a:rPr lang="de-DE" noProof="0" dirty="0"/>
              <a:t> </a:t>
            </a:r>
          </a:p>
        </p:txBody>
      </p:sp>
      <p:sp>
        <p:nvSpPr>
          <p:cNvPr id="2" name="Textfeld 1">
            <a:extLst>
              <a:ext uri="{FF2B5EF4-FFF2-40B4-BE49-F238E27FC236}">
                <a16:creationId xmlns:a16="http://schemas.microsoft.com/office/drawing/2014/main" id="{38BC4456-3842-072E-67E1-782DD9FFBE38}"/>
              </a:ext>
            </a:extLst>
          </p:cNvPr>
          <p:cNvSpPr txBox="1"/>
          <p:nvPr/>
        </p:nvSpPr>
        <p:spPr>
          <a:xfrm>
            <a:off x="329184" y="1162323"/>
            <a:ext cx="8449056" cy="49244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noProof="0" dirty="0">
                <a:solidFill>
                  <a:schemeClr val="tx1"/>
                </a:solidFill>
              </a:rPr>
              <a:t>IER 902 </a:t>
            </a:r>
            <a:r>
              <a:rPr lang="de-DE" sz="2000" b="1" noProof="0" dirty="0">
                <a:solidFill>
                  <a:srgbClr val="275E99"/>
                </a:solidFill>
              </a:rPr>
              <a:t>Wettbewerbsleiter</a:t>
            </a:r>
            <a:endParaRPr lang="de-DE" sz="2000" b="1" dirty="0">
              <a:solidFill>
                <a:schemeClr val="tx1"/>
              </a:solidFill>
            </a:endParaRPr>
          </a:p>
          <a:p>
            <a:pPr algn="just"/>
            <a:r>
              <a:rPr lang="de-DE" b="1" noProof="0" dirty="0">
                <a:solidFill>
                  <a:schemeClr val="tx1"/>
                </a:solidFill>
              </a:rPr>
              <a:t>	</a:t>
            </a:r>
            <a:r>
              <a:rPr lang="de-DE" noProof="0" dirty="0">
                <a:solidFill>
                  <a:schemeClr val="tx1"/>
                </a:solidFill>
              </a:rPr>
              <a:t>Neu hinzu und Entfernt:</a:t>
            </a:r>
          </a:p>
          <a:p>
            <a:pPr algn="just"/>
            <a:r>
              <a:rPr lang="de-DE" dirty="0"/>
              <a:t>	Der </a:t>
            </a:r>
            <a:r>
              <a:rPr lang="de-DE" b="1" dirty="0"/>
              <a:t>Wettbewerbsleiter</a:t>
            </a:r>
            <a:r>
              <a:rPr lang="de-DE" dirty="0"/>
              <a:t> muss ein Schiedsrichter sein. Er hat die Kontrolle 	über die Offiziellen, ausgenommen die Schiedsrichter. Er leitet und 	überwacht die gesamte Abwicklung des Wettbewerbs und ist für die 	technische Organisation desselben verantwortlich. Ihm obliegt die 	Vornahme von organisatorischen Änderungen im Interesse der 	sportlichen Durchführung, die Kontrolle des Spielfeldes auf seine 	Ordnungsmäßigkeit, die </a:t>
            </a:r>
            <a:r>
              <a:rPr lang="de-DE" dirty="0">
                <a:solidFill>
                  <a:srgbClr val="00B050"/>
                </a:solidFill>
              </a:rPr>
              <a:t>Einteilung</a:t>
            </a:r>
            <a:r>
              <a:rPr lang="de-DE" dirty="0"/>
              <a:t> </a:t>
            </a:r>
            <a:r>
              <a:rPr lang="de-DE" strike="sngStrike" dirty="0">
                <a:solidFill>
                  <a:srgbClr val="FF0000"/>
                </a:solidFill>
              </a:rPr>
              <a:t>Auslosung</a:t>
            </a:r>
            <a:r>
              <a:rPr lang="de-DE" dirty="0"/>
              <a:t> der Startnummern der 	Mannschaften 	und der Einzelspieler sowie die Zuordnung der 	Sportgeräte auf die entsprechenden Bahnen, sofern diese zur 	Verfügung gestellt werden. Er übernimmt die Spielerpässe und 	Startkarten - Mannschaftsspiel vom Durchführer und überprüft 	diese im 	Einvernehmen mit dem Schiedsrichter während des Wettbewerbes. Die 	vorzeitige Beendigung des Wettbewerbs bei 	ungünstiger Witterung oder 	sonst zwingenden Gründen sowie die Überprüfung der Ergebnislisten 	gehört ebenfalls in seinen 	Aufgabenbereich.</a:t>
            </a:r>
            <a:endParaRPr lang="de-DE" b="1" dirty="0"/>
          </a:p>
        </p:txBody>
      </p:sp>
    </p:spTree>
    <p:extLst>
      <p:ext uri="{BB962C8B-B14F-4D97-AF65-F5344CB8AC3E}">
        <p14:creationId xmlns:p14="http://schemas.microsoft.com/office/powerpoint/2010/main" val="1810706283"/>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D849D6-95A3-7245-5119-049DC5AA2BA6}"/>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54ECC0F4-3360-0EB9-2DE3-2079CDC08FD9}"/>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47</a:t>
            </a:fld>
            <a:endParaRPr dirty="0"/>
          </a:p>
        </p:txBody>
      </p:sp>
      <p:sp>
        <p:nvSpPr>
          <p:cNvPr id="32" name="Text">
            <a:extLst>
              <a:ext uri="{FF2B5EF4-FFF2-40B4-BE49-F238E27FC236}">
                <a16:creationId xmlns:a16="http://schemas.microsoft.com/office/drawing/2014/main" id="{437F8AFA-41A3-C215-BE2B-D07E6BD55332}"/>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6" name="Abschnitt 1…">
            <a:extLst>
              <a:ext uri="{FF2B5EF4-FFF2-40B4-BE49-F238E27FC236}">
                <a16:creationId xmlns:a16="http://schemas.microsoft.com/office/drawing/2014/main" id="{1045758C-7C69-9596-7494-D28BB619F5B9}"/>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Abschnitt 9</a:t>
            </a:r>
            <a:br>
              <a:rPr lang="de-DE" dirty="0"/>
            </a:br>
            <a:r>
              <a:rPr lang="de-DE" dirty="0"/>
              <a:t>OFFIZIELLE</a:t>
            </a:r>
            <a:endParaRPr lang="de-DE" noProof="0" dirty="0"/>
          </a:p>
          <a:p>
            <a:pPr defTabSz="713231">
              <a:defRPr sz="2574"/>
            </a:pPr>
            <a:r>
              <a:rPr lang="de-DE" noProof="0" dirty="0"/>
              <a:t> </a:t>
            </a:r>
          </a:p>
        </p:txBody>
      </p:sp>
      <p:sp>
        <p:nvSpPr>
          <p:cNvPr id="2" name="Textfeld 1">
            <a:extLst>
              <a:ext uri="{FF2B5EF4-FFF2-40B4-BE49-F238E27FC236}">
                <a16:creationId xmlns:a16="http://schemas.microsoft.com/office/drawing/2014/main" id="{AC84E32C-62F1-561A-40AB-B4D04A530A83}"/>
              </a:ext>
            </a:extLst>
          </p:cNvPr>
          <p:cNvSpPr txBox="1"/>
          <p:nvPr/>
        </p:nvSpPr>
        <p:spPr>
          <a:xfrm>
            <a:off x="329184" y="1162323"/>
            <a:ext cx="8449056" cy="38164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noProof="0" dirty="0">
                <a:solidFill>
                  <a:schemeClr val="tx1"/>
                </a:solidFill>
              </a:rPr>
              <a:t>IER 903 </a:t>
            </a:r>
            <a:r>
              <a:rPr lang="de-DE" sz="2000" b="1" noProof="0" dirty="0">
                <a:solidFill>
                  <a:srgbClr val="275E99"/>
                </a:solidFill>
              </a:rPr>
              <a:t>Schiedsrichter</a:t>
            </a:r>
            <a:endParaRPr lang="de-DE" sz="2000" b="1" dirty="0">
              <a:solidFill>
                <a:schemeClr val="tx1"/>
              </a:solidFill>
            </a:endParaRPr>
          </a:p>
          <a:p>
            <a:pPr algn="just"/>
            <a:r>
              <a:rPr lang="de-DE" b="1" noProof="0" dirty="0">
                <a:solidFill>
                  <a:schemeClr val="tx1"/>
                </a:solidFill>
              </a:rPr>
              <a:t>	</a:t>
            </a:r>
            <a:r>
              <a:rPr lang="de-DE" noProof="0" dirty="0">
                <a:solidFill>
                  <a:schemeClr val="tx1"/>
                </a:solidFill>
              </a:rPr>
              <a:t>Neu hinzu:</a:t>
            </a:r>
          </a:p>
          <a:p>
            <a:pPr algn="just"/>
            <a:r>
              <a:rPr lang="de-DE" dirty="0"/>
              <a:t>	Der </a:t>
            </a:r>
            <a:r>
              <a:rPr lang="de-DE" b="1" dirty="0"/>
              <a:t>Schiedsrichter</a:t>
            </a:r>
            <a:r>
              <a:rPr lang="de-DE" dirty="0"/>
              <a:t> hat die allgemeine Aufsicht über die Spiele und 	deren Unterbrechungen. Er hat die Kontrolle über die Spieler und die 	Sportgeräte. Es ist seine Pflicht, den Wettbewerb nach den 	internationalen Eisstockregeln (IER) zu sichern, Entscheidungen zu 	treffen und die vorgeschriebenen Strafen vor, während und nach dem 	Wettbewerb nach Abschnitt 8 auszusprechen. </a:t>
            </a:r>
            <a:r>
              <a:rPr lang="de-DE" dirty="0">
                <a:solidFill>
                  <a:srgbClr val="00B050"/>
                </a:solidFill>
              </a:rPr>
              <a:t>Nach Beendigung des 	Wettbewerbs muss der Schiedsrichter einen 	Spielbericht fertigen. Alle 	verhängten Strafen, Mängel, Beschwerden 	sowie Verletzungen der 	Spieler sind unter Angabe der Einzelheiten zu vermerken. </a:t>
            </a:r>
            <a:endParaRPr lang="de-DE" b="1" dirty="0">
              <a:solidFill>
                <a:srgbClr val="00B050"/>
              </a:solidFill>
            </a:endParaRPr>
          </a:p>
          <a:p>
            <a:pPr algn="just"/>
            <a:r>
              <a:rPr lang="de-DE" dirty="0"/>
              <a:t>	Gegen Tatsachenentscheidungen ist kein Einspruch möglich.</a:t>
            </a:r>
            <a:endParaRPr lang="de-DE" b="1" dirty="0"/>
          </a:p>
          <a:p>
            <a:pPr algn="just"/>
            <a:endParaRPr lang="de-DE" b="1" dirty="0"/>
          </a:p>
        </p:txBody>
      </p:sp>
    </p:spTree>
    <p:extLst>
      <p:ext uri="{BB962C8B-B14F-4D97-AF65-F5344CB8AC3E}">
        <p14:creationId xmlns:p14="http://schemas.microsoft.com/office/powerpoint/2010/main" val="305627462"/>
      </p:ext>
    </p:extLst>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71BE4-60AB-7F6C-A7F4-B8F541F0B80E}"/>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BDFC1CBE-B9CF-A99A-0954-513BABAD1D47}"/>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48</a:t>
            </a:fld>
            <a:endParaRPr dirty="0"/>
          </a:p>
        </p:txBody>
      </p:sp>
      <p:sp>
        <p:nvSpPr>
          <p:cNvPr id="32" name="Text">
            <a:extLst>
              <a:ext uri="{FF2B5EF4-FFF2-40B4-BE49-F238E27FC236}">
                <a16:creationId xmlns:a16="http://schemas.microsoft.com/office/drawing/2014/main" id="{533A9EBD-A04A-44F0-E88C-3BFF6508BEC7}"/>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6" name="Abschnitt 1…">
            <a:extLst>
              <a:ext uri="{FF2B5EF4-FFF2-40B4-BE49-F238E27FC236}">
                <a16:creationId xmlns:a16="http://schemas.microsoft.com/office/drawing/2014/main" id="{DB7AA2F2-45D5-3296-5A3B-A8F1D95B8234}"/>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Abschnitt 9</a:t>
            </a:r>
            <a:br>
              <a:rPr lang="de-DE" dirty="0"/>
            </a:br>
            <a:r>
              <a:rPr lang="de-DE" dirty="0"/>
              <a:t>OFFIZIELLE</a:t>
            </a:r>
            <a:endParaRPr lang="de-DE" noProof="0" dirty="0"/>
          </a:p>
          <a:p>
            <a:pPr defTabSz="713231">
              <a:defRPr sz="2574"/>
            </a:pPr>
            <a:r>
              <a:rPr lang="de-DE" noProof="0" dirty="0"/>
              <a:t> </a:t>
            </a:r>
          </a:p>
        </p:txBody>
      </p:sp>
      <p:sp>
        <p:nvSpPr>
          <p:cNvPr id="2" name="Textfeld 1">
            <a:extLst>
              <a:ext uri="{FF2B5EF4-FFF2-40B4-BE49-F238E27FC236}">
                <a16:creationId xmlns:a16="http://schemas.microsoft.com/office/drawing/2014/main" id="{FB5CDE17-8666-C7AE-037C-8B2FB9E18149}"/>
              </a:ext>
            </a:extLst>
          </p:cNvPr>
          <p:cNvSpPr txBox="1"/>
          <p:nvPr/>
        </p:nvSpPr>
        <p:spPr>
          <a:xfrm>
            <a:off x="329184" y="1162323"/>
            <a:ext cx="8449056" cy="9541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noProof="0" dirty="0">
                <a:solidFill>
                  <a:schemeClr val="tx1"/>
                </a:solidFill>
              </a:rPr>
              <a:t>IER 910, 911 und 922</a:t>
            </a:r>
            <a:endParaRPr lang="de-DE" sz="2000" b="1" dirty="0">
              <a:solidFill>
                <a:schemeClr val="tx1"/>
              </a:solidFill>
            </a:endParaRPr>
          </a:p>
          <a:p>
            <a:pPr algn="just"/>
            <a:r>
              <a:rPr lang="de-DE" b="1" noProof="0" dirty="0">
                <a:solidFill>
                  <a:schemeClr val="tx1"/>
                </a:solidFill>
              </a:rPr>
              <a:t>	</a:t>
            </a:r>
            <a:r>
              <a:rPr lang="de-DE" noProof="0" dirty="0">
                <a:solidFill>
                  <a:schemeClr val="tx1"/>
                </a:solidFill>
              </a:rPr>
              <a:t>Neu hinzu:</a:t>
            </a:r>
          </a:p>
          <a:p>
            <a:pPr algn="just"/>
            <a:r>
              <a:rPr lang="de-DE" dirty="0"/>
              <a:t>	</a:t>
            </a:r>
            <a:r>
              <a:rPr lang="de-DE" dirty="0">
                <a:solidFill>
                  <a:srgbClr val="00B050"/>
                </a:solidFill>
              </a:rPr>
              <a:t>Speed-Wettbewerb</a:t>
            </a:r>
            <a:r>
              <a:rPr lang="de-DE" dirty="0"/>
              <a:t> wurde hinzugefügt </a:t>
            </a:r>
            <a:endParaRPr lang="de-DE" b="1" dirty="0"/>
          </a:p>
        </p:txBody>
      </p:sp>
    </p:spTree>
    <p:extLst>
      <p:ext uri="{BB962C8B-B14F-4D97-AF65-F5344CB8AC3E}">
        <p14:creationId xmlns:p14="http://schemas.microsoft.com/office/powerpoint/2010/main" val="3287433763"/>
      </p:ext>
    </p:extLst>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0E942D-5D63-9CBC-095B-DA6B9CF74A11}"/>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13B34704-E18E-A85D-EB21-213D8BE1F592}"/>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49</a:t>
            </a:fld>
            <a:endParaRPr dirty="0"/>
          </a:p>
        </p:txBody>
      </p:sp>
      <p:sp>
        <p:nvSpPr>
          <p:cNvPr id="32" name="Text">
            <a:extLst>
              <a:ext uri="{FF2B5EF4-FFF2-40B4-BE49-F238E27FC236}">
                <a16:creationId xmlns:a16="http://schemas.microsoft.com/office/drawing/2014/main" id="{3C3F10D9-E676-79E0-90E7-C53B38D22395}"/>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2" name="Textfeld 1">
            <a:extLst>
              <a:ext uri="{FF2B5EF4-FFF2-40B4-BE49-F238E27FC236}">
                <a16:creationId xmlns:a16="http://schemas.microsoft.com/office/drawing/2014/main" id="{C106A406-CBFE-A6C3-5B94-D1E2F063CC3F}"/>
              </a:ext>
            </a:extLst>
          </p:cNvPr>
          <p:cNvSpPr txBox="1"/>
          <p:nvPr/>
        </p:nvSpPr>
        <p:spPr>
          <a:xfrm>
            <a:off x="329184" y="1162323"/>
            <a:ext cx="8449056" cy="48320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noProof="0" dirty="0">
                <a:solidFill>
                  <a:schemeClr val="tx1"/>
                </a:solidFill>
              </a:rPr>
              <a:t>§ 101 	</a:t>
            </a:r>
            <a:r>
              <a:rPr lang="de-DE" sz="2000" b="1" noProof="0" dirty="0">
                <a:solidFill>
                  <a:srgbClr val="275E99"/>
                </a:solidFill>
              </a:rPr>
              <a:t>Startberechtigung </a:t>
            </a:r>
            <a:r>
              <a:rPr lang="de-DE" sz="1100" noProof="0" dirty="0">
                <a:solidFill>
                  <a:srgbClr val="C00000"/>
                </a:solidFill>
              </a:rPr>
              <a:t>(Neuregelung der Startberechtigung)</a:t>
            </a:r>
            <a:endParaRPr lang="de-DE" noProof="0" dirty="0">
              <a:solidFill>
                <a:srgbClr val="C00000"/>
              </a:solidFill>
            </a:endParaRPr>
          </a:p>
          <a:p>
            <a:pPr algn="just"/>
            <a:r>
              <a:rPr lang="de-DE" dirty="0"/>
              <a:t>	Neu hinzu:</a:t>
            </a:r>
          </a:p>
          <a:p>
            <a:pPr algn="just"/>
            <a:r>
              <a:rPr lang="de-DE" dirty="0"/>
              <a:t>	Startberechtigt sind alle Sportler, die einem der IFI angeschlossenen 	Eisstocksportverband angehören.</a:t>
            </a:r>
            <a:endParaRPr lang="de-DE" b="1" dirty="0"/>
          </a:p>
          <a:p>
            <a:pPr algn="just"/>
            <a:r>
              <a:rPr lang="de-DE" dirty="0"/>
              <a:t> 	</a:t>
            </a:r>
            <a:r>
              <a:rPr lang="de-DE" dirty="0">
                <a:solidFill>
                  <a:srgbClr val="00B050"/>
                </a:solidFill>
              </a:rPr>
              <a:t>Teilnehmer an IFI-Wettbewerben müssen Staatsangehörige des Landes 	sein, für das sie antreten, und einen entsprechenden Pass (Reisepass, 	Personalausweis o. ä.) und einen gültigen Spielerpass eines 	Nationenverbandes besitzen. Die Nationenverbände stellen sicher, dass 	die Voraussetzungen für einen Start gegeben sind.</a:t>
            </a:r>
            <a:endParaRPr lang="de-DE" b="1" dirty="0">
              <a:solidFill>
                <a:srgbClr val="00B050"/>
              </a:solidFill>
            </a:endParaRPr>
          </a:p>
          <a:p>
            <a:pPr algn="just"/>
            <a:r>
              <a:rPr lang="de-DE" dirty="0">
                <a:solidFill>
                  <a:srgbClr val="00B050"/>
                </a:solidFill>
              </a:rPr>
              <a:t>	Athleten können unter </a:t>
            </a:r>
            <a:r>
              <a:rPr lang="de-DE" b="1" dirty="0">
                <a:solidFill>
                  <a:srgbClr val="00B050"/>
                </a:solidFill>
              </a:rPr>
              <a:t>bestimmten Bedingungen für ein anderes Land 	starten</a:t>
            </a:r>
            <a:r>
              <a:rPr lang="de-DE" dirty="0">
                <a:solidFill>
                  <a:srgbClr val="00B050"/>
                </a:solidFill>
              </a:rPr>
              <a:t>:</a:t>
            </a:r>
            <a:endParaRPr lang="de-DE" b="1" dirty="0">
              <a:solidFill>
                <a:srgbClr val="00B050"/>
              </a:solidFill>
            </a:endParaRPr>
          </a:p>
          <a:p>
            <a:pPr algn="just"/>
            <a:r>
              <a:rPr lang="de-DE" dirty="0">
                <a:solidFill>
                  <a:srgbClr val="00B050"/>
                </a:solidFill>
              </a:rPr>
              <a:t>	a) </a:t>
            </a:r>
            <a:r>
              <a:rPr lang="de-DE" b="1" dirty="0">
                <a:solidFill>
                  <a:srgbClr val="00B050"/>
                </a:solidFill>
              </a:rPr>
              <a:t>Wechsel des Landes</a:t>
            </a:r>
            <a:r>
              <a:rPr lang="de-DE" dirty="0">
                <a:solidFill>
                  <a:srgbClr val="00B050"/>
                </a:solidFill>
              </a:rPr>
              <a:t> (Nationalität): Aufgabe der bisherigen 	Staatsbürgerschaft und Einbürgerung für ein anderes Land. Der Wechsel 	muss vom neuen Nationenverband bei der IFI mit geeigneten Unterlagen 	beantragt werden. Die IFI genehmigt schriftlich nach erfolgter, positiver 	Prüfung einen Wechsel. Es gilt eine Sperrzeit von 12 Monaten ab 	Genehmigungsdatum, bis der Start für das neue Land erfolgen darf.</a:t>
            </a:r>
            <a:endParaRPr lang="de-DE" b="1" dirty="0">
              <a:solidFill>
                <a:srgbClr val="00B050"/>
              </a:solidFill>
            </a:endParaRPr>
          </a:p>
        </p:txBody>
      </p:sp>
      <p:sp>
        <p:nvSpPr>
          <p:cNvPr id="5" name="Abschnitt 1…">
            <a:extLst>
              <a:ext uri="{FF2B5EF4-FFF2-40B4-BE49-F238E27FC236}">
                <a16:creationId xmlns:a16="http://schemas.microsoft.com/office/drawing/2014/main" id="{34CFDA41-3159-6CB7-EC2F-A6F8BA381494}"/>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       INTERNATIONALE SPIELORDNUNG (ISpO)</a:t>
            </a:r>
            <a:br>
              <a:rPr lang="de-DE" dirty="0"/>
            </a:br>
            <a:r>
              <a:rPr lang="de-DE" dirty="0"/>
              <a:t>     Gruppe 1 - Allgemeine Bestimmungen</a:t>
            </a:r>
            <a:endParaRPr lang="de-DE" noProof="0" dirty="0"/>
          </a:p>
          <a:p>
            <a:pPr defTabSz="713231">
              <a:defRPr sz="2574"/>
            </a:pPr>
            <a:r>
              <a:rPr lang="de-DE" noProof="0" dirty="0"/>
              <a:t> </a:t>
            </a:r>
          </a:p>
        </p:txBody>
      </p:sp>
    </p:spTree>
    <p:extLst>
      <p:ext uri="{BB962C8B-B14F-4D97-AF65-F5344CB8AC3E}">
        <p14:creationId xmlns:p14="http://schemas.microsoft.com/office/powerpoint/2010/main" val="135230121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A42E53-00CB-28FD-1700-8BB90357B7A7}"/>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C275F183-3E04-FEF3-2AB7-103F4C6E148F}"/>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5</a:t>
            </a:fld>
            <a:endParaRPr dirty="0"/>
          </a:p>
        </p:txBody>
      </p:sp>
      <p:sp>
        <p:nvSpPr>
          <p:cNvPr id="32" name="Text">
            <a:extLst>
              <a:ext uri="{FF2B5EF4-FFF2-40B4-BE49-F238E27FC236}">
                <a16:creationId xmlns:a16="http://schemas.microsoft.com/office/drawing/2014/main" id="{D79D74A6-1C37-08CF-AFFE-83019B563D86}"/>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6" name="Abschnitt 1…">
            <a:extLst>
              <a:ext uri="{FF2B5EF4-FFF2-40B4-BE49-F238E27FC236}">
                <a16:creationId xmlns:a16="http://schemas.microsoft.com/office/drawing/2014/main" id="{ED0ED0DC-0FDE-B61A-2DE7-5FAFB4B634B9}"/>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Abschnitt 2</a:t>
            </a:r>
            <a:br>
              <a:rPr lang="de-DE" dirty="0"/>
            </a:br>
            <a:r>
              <a:rPr lang="de-DE" dirty="0"/>
              <a:t>SPIELFELD</a:t>
            </a:r>
            <a:endParaRPr lang="de-DE" noProof="0" dirty="0"/>
          </a:p>
          <a:p>
            <a:pPr defTabSz="713231">
              <a:defRPr sz="2574"/>
            </a:pPr>
            <a:r>
              <a:rPr lang="de-DE" noProof="0" dirty="0"/>
              <a:t> </a:t>
            </a:r>
          </a:p>
        </p:txBody>
      </p:sp>
      <p:sp>
        <p:nvSpPr>
          <p:cNvPr id="9" name="Textfeld 8">
            <a:extLst>
              <a:ext uri="{FF2B5EF4-FFF2-40B4-BE49-F238E27FC236}">
                <a16:creationId xmlns:a16="http://schemas.microsoft.com/office/drawing/2014/main" id="{ADE451C3-99AA-48FD-CAE7-577D6D582410}"/>
              </a:ext>
            </a:extLst>
          </p:cNvPr>
          <p:cNvSpPr txBox="1"/>
          <p:nvPr/>
        </p:nvSpPr>
        <p:spPr>
          <a:xfrm>
            <a:off x="329184" y="1153179"/>
            <a:ext cx="8449056" cy="98488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207 </a:t>
            </a:r>
            <a:r>
              <a:rPr lang="de-DE" sz="2000" b="1" dirty="0">
                <a:solidFill>
                  <a:srgbClr val="275E99"/>
                </a:solidFill>
              </a:rPr>
              <a:t>Abspielstelle </a:t>
            </a:r>
            <a:r>
              <a:rPr lang="de-DE" sz="1050" dirty="0">
                <a:solidFill>
                  <a:srgbClr val="C00000"/>
                </a:solidFill>
              </a:rPr>
              <a:t>(war IER-Regel 206)</a:t>
            </a:r>
          </a:p>
          <a:p>
            <a:pPr algn="just"/>
            <a:r>
              <a:rPr lang="de-DE" sz="1050" dirty="0">
                <a:solidFill>
                  <a:srgbClr val="C00000"/>
                </a:solidFill>
              </a:rPr>
              <a:t>	</a:t>
            </a:r>
            <a:r>
              <a:rPr lang="de-DE" dirty="0">
                <a:solidFill>
                  <a:schemeClr val="tx1"/>
                </a:solidFill>
              </a:rPr>
              <a:t>Neu hinzu:</a:t>
            </a:r>
          </a:p>
          <a:p>
            <a:pPr algn="just"/>
            <a:r>
              <a:rPr lang="de-DE" sz="2000" dirty="0"/>
              <a:t>	</a:t>
            </a:r>
            <a:r>
              <a:rPr lang="de-DE" sz="2000" dirty="0">
                <a:solidFill>
                  <a:srgbClr val="00B050"/>
                </a:solidFill>
              </a:rPr>
              <a:t>.. und dem Speed-Wettbewerb.</a:t>
            </a:r>
            <a:r>
              <a:rPr lang="de-DE" dirty="0">
                <a:solidFill>
                  <a:srgbClr val="00B050"/>
                </a:solidFill>
              </a:rPr>
              <a:t> </a:t>
            </a:r>
            <a:endParaRPr lang="de-DE" sz="2000" dirty="0">
              <a:solidFill>
                <a:srgbClr val="00B050"/>
              </a:solidFill>
            </a:endParaRPr>
          </a:p>
        </p:txBody>
      </p:sp>
    </p:spTree>
    <p:extLst>
      <p:ext uri="{BB962C8B-B14F-4D97-AF65-F5344CB8AC3E}">
        <p14:creationId xmlns:p14="http://schemas.microsoft.com/office/powerpoint/2010/main" val="1726083692"/>
      </p:ext>
    </p:extLst>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D148C-3AEA-6EDF-4C8E-6CE36F876FA6}"/>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2F95B351-3A80-F0CB-477C-DD89F0DDF2EC}"/>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50</a:t>
            </a:fld>
            <a:endParaRPr dirty="0"/>
          </a:p>
        </p:txBody>
      </p:sp>
      <p:sp>
        <p:nvSpPr>
          <p:cNvPr id="32" name="Text">
            <a:extLst>
              <a:ext uri="{FF2B5EF4-FFF2-40B4-BE49-F238E27FC236}">
                <a16:creationId xmlns:a16="http://schemas.microsoft.com/office/drawing/2014/main" id="{624B6E98-3E40-C57D-1041-3FF1BCD2A81A}"/>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2" name="Textfeld 1">
            <a:extLst>
              <a:ext uri="{FF2B5EF4-FFF2-40B4-BE49-F238E27FC236}">
                <a16:creationId xmlns:a16="http://schemas.microsoft.com/office/drawing/2014/main" id="{F65E2FF0-B01C-7754-59CC-BC749BE95295}"/>
              </a:ext>
            </a:extLst>
          </p:cNvPr>
          <p:cNvSpPr txBox="1"/>
          <p:nvPr/>
        </p:nvSpPr>
        <p:spPr>
          <a:xfrm>
            <a:off x="329184" y="1162323"/>
            <a:ext cx="8449056" cy="35702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noProof="0" dirty="0">
                <a:solidFill>
                  <a:schemeClr val="tx1"/>
                </a:solidFill>
              </a:rPr>
              <a:t>§ 101 	</a:t>
            </a:r>
            <a:r>
              <a:rPr lang="de-DE" sz="2000" b="1" noProof="0" dirty="0">
                <a:solidFill>
                  <a:srgbClr val="275E99"/>
                </a:solidFill>
              </a:rPr>
              <a:t>Startberechtigung</a:t>
            </a:r>
            <a:r>
              <a:rPr lang="de-DE" sz="2000" b="1" noProof="0" dirty="0">
                <a:solidFill>
                  <a:schemeClr val="tx1"/>
                </a:solidFill>
              </a:rPr>
              <a:t> - Fortsetzung</a:t>
            </a:r>
            <a:endParaRPr lang="de-DE" sz="2000" noProof="0" dirty="0">
              <a:solidFill>
                <a:srgbClr val="C00000"/>
              </a:solidFill>
            </a:endParaRPr>
          </a:p>
          <a:p>
            <a:pPr algn="just"/>
            <a:r>
              <a:rPr lang="de-DE" dirty="0"/>
              <a:t>	</a:t>
            </a:r>
            <a:r>
              <a:rPr lang="de-DE" dirty="0">
                <a:solidFill>
                  <a:srgbClr val="00B050"/>
                </a:solidFill>
              </a:rPr>
              <a:t>b) </a:t>
            </a:r>
            <a:r>
              <a:rPr lang="de-DE" b="1" dirty="0">
                <a:solidFill>
                  <a:srgbClr val="00B050"/>
                </a:solidFill>
              </a:rPr>
              <a:t>Doppelte Staatsbürgerschaft:</a:t>
            </a:r>
            <a:r>
              <a:rPr lang="de-DE" dirty="0">
                <a:solidFill>
                  <a:srgbClr val="00B050"/>
                </a:solidFill>
              </a:rPr>
              <a:t> Der Inhaber einer Doppelten 	Staatsbürgerschaft muss sich dauerhaft für den Start für ein Land 	schriftlich entscheiden. Ein Wechsel kann analog §101 a) erfolgen. </a:t>
            </a:r>
            <a:endParaRPr lang="de-DE" b="1" dirty="0">
              <a:solidFill>
                <a:srgbClr val="00B050"/>
              </a:solidFill>
            </a:endParaRPr>
          </a:p>
          <a:p>
            <a:pPr algn="just"/>
            <a:endParaRPr lang="de-DE" sz="800" b="1" dirty="0">
              <a:solidFill>
                <a:srgbClr val="00B050"/>
              </a:solidFill>
            </a:endParaRPr>
          </a:p>
          <a:p>
            <a:pPr algn="just"/>
            <a:r>
              <a:rPr lang="de-DE" dirty="0">
                <a:solidFill>
                  <a:srgbClr val="00B050"/>
                </a:solidFill>
              </a:rPr>
              <a:t>	c) </a:t>
            </a:r>
            <a:r>
              <a:rPr lang="de-DE" b="1" dirty="0">
                <a:solidFill>
                  <a:srgbClr val="00B050"/>
                </a:solidFill>
              </a:rPr>
              <a:t>Gesetzlicher Hauptwohnsitz:</a:t>
            </a:r>
            <a:r>
              <a:rPr lang="de-DE" dirty="0">
                <a:solidFill>
                  <a:srgbClr val="00B050"/>
                </a:solidFill>
              </a:rPr>
              <a:t> Kann der Teilnehmer nachweisen, 	dass er seit mindestens 3 Jahren den gesetzlichen Hauptwohnsitz oder 	Lebensmittelpunkt in diesem Land hat, kann bei der IFI ein Start für das 	Land beantragt werden. Der Vorgang muss vom neuen Nationenverband 	bei der IFI mit geeigneten Unterlagen beantragt werden. Die IFI 	genehmigt schriftlich nach erfolgter, positiver Prüfung einen Wechsel. Es 	gilt eine Sperrzeit von 12 Monaten ab Genehmigungsdatum, bis der Start 	für das neue Land erfolgen darf.</a:t>
            </a:r>
            <a:endParaRPr lang="de-DE" b="1" dirty="0">
              <a:solidFill>
                <a:srgbClr val="00B050"/>
              </a:solidFill>
            </a:endParaRPr>
          </a:p>
        </p:txBody>
      </p:sp>
      <p:sp>
        <p:nvSpPr>
          <p:cNvPr id="5" name="Abschnitt 1…">
            <a:extLst>
              <a:ext uri="{FF2B5EF4-FFF2-40B4-BE49-F238E27FC236}">
                <a16:creationId xmlns:a16="http://schemas.microsoft.com/office/drawing/2014/main" id="{94943B68-3DDD-2C38-AAE4-FDC09DDB84AE}"/>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       INTERNATIONALE SPIELORDNUNG (ISpO)</a:t>
            </a:r>
            <a:br>
              <a:rPr lang="de-DE" dirty="0"/>
            </a:br>
            <a:r>
              <a:rPr lang="de-DE" dirty="0"/>
              <a:t>     Gruppe 1 - Allgemeine Bestimmungen</a:t>
            </a:r>
            <a:endParaRPr lang="de-DE" noProof="0" dirty="0"/>
          </a:p>
          <a:p>
            <a:pPr defTabSz="713231">
              <a:defRPr sz="2574"/>
            </a:pPr>
            <a:r>
              <a:rPr lang="de-DE" noProof="0" dirty="0"/>
              <a:t> </a:t>
            </a:r>
          </a:p>
        </p:txBody>
      </p:sp>
    </p:spTree>
    <p:extLst>
      <p:ext uri="{BB962C8B-B14F-4D97-AF65-F5344CB8AC3E}">
        <p14:creationId xmlns:p14="http://schemas.microsoft.com/office/powerpoint/2010/main" val="383462783"/>
      </p:ext>
    </p:extLst>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6BA10-784B-FCF2-1410-8A0041E8CE21}"/>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80B6CA52-6E7C-8F22-D381-9C307F75AE8D}"/>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51</a:t>
            </a:fld>
            <a:endParaRPr dirty="0"/>
          </a:p>
        </p:txBody>
      </p:sp>
      <p:sp>
        <p:nvSpPr>
          <p:cNvPr id="32" name="Text">
            <a:extLst>
              <a:ext uri="{FF2B5EF4-FFF2-40B4-BE49-F238E27FC236}">
                <a16:creationId xmlns:a16="http://schemas.microsoft.com/office/drawing/2014/main" id="{886B5283-59DD-9FA3-BEF3-0DFE87314D96}"/>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6" name="Abschnitt 1…">
            <a:extLst>
              <a:ext uri="{FF2B5EF4-FFF2-40B4-BE49-F238E27FC236}">
                <a16:creationId xmlns:a16="http://schemas.microsoft.com/office/drawing/2014/main" id="{1AE5766B-C09E-CA08-5FBF-4E9A1FA724AB}"/>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       INTERNATIONALE SPIELORDNUNG (ISpO)</a:t>
            </a:r>
            <a:br>
              <a:rPr lang="de-DE" dirty="0"/>
            </a:br>
            <a:r>
              <a:rPr lang="de-DE" dirty="0"/>
              <a:t>     Gruppe 1 - Allgemeine Bestimmungen</a:t>
            </a:r>
            <a:endParaRPr lang="de-DE" noProof="0" dirty="0"/>
          </a:p>
          <a:p>
            <a:pPr defTabSz="713231">
              <a:defRPr sz="2574"/>
            </a:pPr>
            <a:r>
              <a:rPr lang="de-DE" noProof="0" dirty="0"/>
              <a:t> </a:t>
            </a:r>
          </a:p>
        </p:txBody>
      </p:sp>
      <p:sp>
        <p:nvSpPr>
          <p:cNvPr id="2" name="Textfeld 1">
            <a:extLst>
              <a:ext uri="{FF2B5EF4-FFF2-40B4-BE49-F238E27FC236}">
                <a16:creationId xmlns:a16="http://schemas.microsoft.com/office/drawing/2014/main" id="{DD6CE0DE-795B-1E99-C107-0A6277C00BBE}"/>
              </a:ext>
            </a:extLst>
          </p:cNvPr>
          <p:cNvSpPr txBox="1"/>
          <p:nvPr/>
        </p:nvSpPr>
        <p:spPr>
          <a:xfrm>
            <a:off x="329184" y="1118762"/>
            <a:ext cx="8449056" cy="184665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noProof="0" dirty="0">
                <a:solidFill>
                  <a:schemeClr val="tx1"/>
                </a:solidFill>
              </a:rPr>
              <a:t>§ 103</a:t>
            </a:r>
            <a:r>
              <a:rPr lang="de-DE" sz="2400" b="1" noProof="0" dirty="0">
                <a:solidFill>
                  <a:schemeClr val="tx1"/>
                </a:solidFill>
              </a:rPr>
              <a:t>	</a:t>
            </a:r>
            <a:r>
              <a:rPr lang="de-DE" dirty="0">
                <a:solidFill>
                  <a:srgbClr val="C00000"/>
                </a:solidFill>
              </a:rPr>
              <a:t>Entfernt: </a:t>
            </a:r>
            <a:r>
              <a:rPr lang="de-DE" sz="1100" dirty="0">
                <a:solidFill>
                  <a:srgbClr val="C00000"/>
                </a:solidFill>
              </a:rPr>
              <a:t>(Neuregelung in IER 707)</a:t>
            </a:r>
          </a:p>
          <a:p>
            <a:pPr algn="just"/>
            <a:r>
              <a:rPr lang="de-DE" dirty="0"/>
              <a:t>	</a:t>
            </a:r>
            <a:r>
              <a:rPr lang="de-DE" strike="sngStrike" dirty="0">
                <a:solidFill>
                  <a:srgbClr val="FF0000"/>
                </a:solidFill>
              </a:rPr>
              <a:t>Bei internationalen und höchsten nationalen Meisterschaften oder Cup-</a:t>
            </a:r>
            <a:r>
              <a:rPr lang="de-DE" dirty="0">
                <a:solidFill>
                  <a:srgbClr val="FF0000"/>
                </a:solidFill>
              </a:rPr>
              <a:t>	</a:t>
            </a:r>
            <a:r>
              <a:rPr lang="de-DE" strike="sngStrike" dirty="0">
                <a:solidFill>
                  <a:srgbClr val="FF0000"/>
                </a:solidFill>
              </a:rPr>
              <a:t>Wettbewerben gilt eine Auslauffrist von 15 Jahren für Stockkörper und </a:t>
            </a:r>
            <a:r>
              <a:rPr lang="de-DE" dirty="0">
                <a:solidFill>
                  <a:srgbClr val="FF0000"/>
                </a:solidFill>
              </a:rPr>
              <a:t>	</a:t>
            </a:r>
            <a:r>
              <a:rPr lang="de-DE" strike="sngStrike" dirty="0">
                <a:solidFill>
                  <a:srgbClr val="FF0000"/>
                </a:solidFill>
              </a:rPr>
              <a:t>Winterlaufsohlen.</a:t>
            </a:r>
          </a:p>
          <a:p>
            <a:pPr algn="just"/>
            <a:r>
              <a:rPr lang="de-DE" dirty="0">
                <a:solidFill>
                  <a:srgbClr val="FF0000"/>
                </a:solidFill>
              </a:rPr>
              <a:t>	</a:t>
            </a:r>
            <a:r>
              <a:rPr lang="de-DE" strike="sngStrike" dirty="0">
                <a:solidFill>
                  <a:srgbClr val="FF0000"/>
                </a:solidFill>
              </a:rPr>
              <a:t>Im Übrigen gelten besondere Bestimmungen (siehe IFI-Durchführungs-</a:t>
            </a:r>
            <a:r>
              <a:rPr lang="de-DE" dirty="0">
                <a:solidFill>
                  <a:srgbClr val="FF0000"/>
                </a:solidFill>
              </a:rPr>
              <a:t>	</a:t>
            </a:r>
            <a:r>
              <a:rPr lang="de-DE" strike="sngStrike" dirty="0">
                <a:solidFill>
                  <a:srgbClr val="FF0000"/>
                </a:solidFill>
              </a:rPr>
              <a:t>bestimmungen).</a:t>
            </a:r>
          </a:p>
        </p:txBody>
      </p:sp>
      <p:sp>
        <p:nvSpPr>
          <p:cNvPr id="3" name="Textfeld 2">
            <a:extLst>
              <a:ext uri="{FF2B5EF4-FFF2-40B4-BE49-F238E27FC236}">
                <a16:creationId xmlns:a16="http://schemas.microsoft.com/office/drawing/2014/main" id="{31539CFC-D443-A62C-83DA-910FAAC57110}"/>
              </a:ext>
            </a:extLst>
          </p:cNvPr>
          <p:cNvSpPr txBox="1"/>
          <p:nvPr/>
        </p:nvSpPr>
        <p:spPr>
          <a:xfrm>
            <a:off x="329184" y="3048877"/>
            <a:ext cx="8449056" cy="295465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noProof="0" dirty="0">
                <a:solidFill>
                  <a:schemeClr val="tx1"/>
                </a:solidFill>
              </a:rPr>
              <a:t>§ 110 	</a:t>
            </a:r>
            <a:r>
              <a:rPr lang="de-DE" b="1" noProof="0" dirty="0">
                <a:solidFill>
                  <a:srgbClr val="275E99"/>
                </a:solidFill>
              </a:rPr>
              <a:t>Spielklassen - Schüler/Jugend U14 </a:t>
            </a:r>
            <a:r>
              <a:rPr lang="de-DE" sz="1100" noProof="0" dirty="0">
                <a:solidFill>
                  <a:srgbClr val="C00000"/>
                </a:solidFill>
              </a:rPr>
              <a:t>(Neuregelung Absatz a)</a:t>
            </a:r>
            <a:endParaRPr lang="de-DE" sz="1100" dirty="0">
              <a:solidFill>
                <a:srgbClr val="C00000"/>
              </a:solidFill>
            </a:endParaRPr>
          </a:p>
          <a:p>
            <a:pPr algn="just"/>
            <a:r>
              <a:rPr lang="de-DE" b="1" noProof="0" dirty="0">
                <a:solidFill>
                  <a:schemeClr val="tx1"/>
                </a:solidFill>
              </a:rPr>
              <a:t>	</a:t>
            </a:r>
            <a:r>
              <a:rPr lang="de-DE" dirty="0">
                <a:solidFill>
                  <a:srgbClr val="00B050"/>
                </a:solidFill>
              </a:rPr>
              <a:t>a) </a:t>
            </a:r>
            <a:r>
              <a:rPr lang="de-DE" b="1" dirty="0">
                <a:solidFill>
                  <a:srgbClr val="00B050"/>
                </a:solidFill>
              </a:rPr>
              <a:t>Im Schüler U14-Wettbewerb</a:t>
            </a:r>
            <a:r>
              <a:rPr lang="de-DE" dirty="0">
                <a:solidFill>
                  <a:srgbClr val="00B050"/>
                </a:solidFill>
              </a:rPr>
              <a:t> sind nur Schüler teilnahmeberechtigt, 	die am 1. Oktober des Spieljahres höchstens 14 Jahre alt sind. Es darf 	</a:t>
            </a:r>
            <a:r>
              <a:rPr lang="de-DE" b="1" dirty="0">
                <a:solidFill>
                  <a:srgbClr val="00B050"/>
                </a:solidFill>
              </a:rPr>
              <a:t>ausschließlich der IFI-Schülerstock Typ E</a:t>
            </a:r>
            <a:r>
              <a:rPr lang="de-DE" dirty="0">
                <a:solidFill>
                  <a:srgbClr val="00B050"/>
                </a:solidFill>
              </a:rPr>
              <a:t> bzw. </a:t>
            </a:r>
            <a:r>
              <a:rPr lang="de-DE" b="1" dirty="0">
                <a:solidFill>
                  <a:srgbClr val="00B050"/>
                </a:solidFill>
              </a:rPr>
              <a:t>Light</a:t>
            </a:r>
            <a:r>
              <a:rPr lang="de-DE" dirty="0">
                <a:solidFill>
                  <a:srgbClr val="00B050"/>
                </a:solidFill>
              </a:rPr>
              <a:t> verwendet 	werden. Teilnehmende der Altersklasse U14 dürfen den Schülerstock 	auch in den U16- und U19-Wettbewerben einsetzen, müssen dabei 	jedoch die nachstehende Bestimmung zu den Laufsohlen beachten.</a:t>
            </a:r>
            <a:endParaRPr lang="de-DE" b="1" dirty="0">
              <a:solidFill>
                <a:srgbClr val="00B050"/>
              </a:solidFill>
            </a:endParaRPr>
          </a:p>
          <a:p>
            <a:pPr algn="just"/>
            <a:r>
              <a:rPr lang="de-DE" dirty="0">
                <a:solidFill>
                  <a:srgbClr val="00B050"/>
                </a:solidFill>
              </a:rPr>
              <a:t>	Für die Schüler U14 ist die Nutzung der Winterlaufsohlen Nr. 25 und 26 	sowie der Sommerlaufsohlen Nr. 15 und 16 im Mannschaftswettbewerb 	nicht gestattet.</a:t>
            </a:r>
            <a:endParaRPr lang="de-DE" b="1" dirty="0">
              <a:solidFill>
                <a:srgbClr val="00B050"/>
              </a:solidFill>
            </a:endParaRPr>
          </a:p>
        </p:txBody>
      </p:sp>
    </p:spTree>
    <p:extLst>
      <p:ext uri="{BB962C8B-B14F-4D97-AF65-F5344CB8AC3E}">
        <p14:creationId xmlns:p14="http://schemas.microsoft.com/office/powerpoint/2010/main" val="1458983097"/>
      </p:ext>
    </p:extLst>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A7EE5-14A6-9C0D-18CA-A5B928276EDE}"/>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61154F9A-A6A9-D545-39FF-C0F6482C4C2B}"/>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52</a:t>
            </a:fld>
            <a:endParaRPr dirty="0"/>
          </a:p>
        </p:txBody>
      </p:sp>
      <p:sp>
        <p:nvSpPr>
          <p:cNvPr id="32" name="Text">
            <a:extLst>
              <a:ext uri="{FF2B5EF4-FFF2-40B4-BE49-F238E27FC236}">
                <a16:creationId xmlns:a16="http://schemas.microsoft.com/office/drawing/2014/main" id="{940A6E3B-C195-8504-524C-40D13F28169A}"/>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3" name="Textfeld 2">
            <a:extLst>
              <a:ext uri="{FF2B5EF4-FFF2-40B4-BE49-F238E27FC236}">
                <a16:creationId xmlns:a16="http://schemas.microsoft.com/office/drawing/2014/main" id="{23D9C4B3-798F-3115-B9AD-39F4E6C8E7EE}"/>
              </a:ext>
            </a:extLst>
          </p:cNvPr>
          <p:cNvSpPr txBox="1"/>
          <p:nvPr/>
        </p:nvSpPr>
        <p:spPr>
          <a:xfrm>
            <a:off x="329184" y="1162192"/>
            <a:ext cx="8449056" cy="2339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noProof="0" dirty="0">
                <a:solidFill>
                  <a:schemeClr val="tx1"/>
                </a:solidFill>
              </a:rPr>
              <a:t>§ 110 	</a:t>
            </a:r>
            <a:r>
              <a:rPr lang="de-DE" sz="2000" b="1" noProof="0" dirty="0">
                <a:solidFill>
                  <a:srgbClr val="275E99"/>
                </a:solidFill>
              </a:rPr>
              <a:t>Spielklassen - Jugend U16 + U19 </a:t>
            </a:r>
            <a:r>
              <a:rPr lang="de-DE" sz="1100" noProof="0" dirty="0">
                <a:solidFill>
                  <a:srgbClr val="C00000"/>
                </a:solidFill>
              </a:rPr>
              <a:t>(Neuregelung Absatz b)</a:t>
            </a:r>
            <a:endParaRPr lang="de-DE" sz="1100" dirty="0">
              <a:solidFill>
                <a:srgbClr val="C00000"/>
              </a:solidFill>
            </a:endParaRPr>
          </a:p>
          <a:p>
            <a:pPr algn="just"/>
            <a:r>
              <a:rPr lang="de-DE" b="1" noProof="0" dirty="0">
                <a:solidFill>
                  <a:schemeClr val="tx1"/>
                </a:solidFill>
              </a:rPr>
              <a:t>	</a:t>
            </a:r>
            <a:r>
              <a:rPr lang="de-DE" dirty="0">
                <a:solidFill>
                  <a:srgbClr val="00B050"/>
                </a:solidFill>
              </a:rPr>
              <a:t>b) </a:t>
            </a:r>
            <a:r>
              <a:rPr lang="de-DE" b="1" dirty="0">
                <a:solidFill>
                  <a:srgbClr val="00B050"/>
                </a:solidFill>
              </a:rPr>
              <a:t>In Jugend U16 und U19</a:t>
            </a:r>
            <a:r>
              <a:rPr lang="de-DE" dirty="0">
                <a:solidFill>
                  <a:srgbClr val="00B050"/>
                </a:solidFill>
              </a:rPr>
              <a:t>-Wettbewerben sind nur Jugendliche 	spielberechtigt, die am 1. Oktober des Spieljahres 16 bzw. 19 Jahre und 	jünger sind.</a:t>
            </a:r>
            <a:endParaRPr lang="de-DE" b="1" dirty="0">
              <a:solidFill>
                <a:srgbClr val="00B050"/>
              </a:solidFill>
            </a:endParaRPr>
          </a:p>
          <a:p>
            <a:pPr algn="just"/>
            <a:r>
              <a:rPr lang="de-DE" dirty="0">
                <a:solidFill>
                  <a:srgbClr val="00B050"/>
                </a:solidFill>
              </a:rPr>
              <a:t> 	Jugendliche in den Klassen U16 und U19 dürfen nur Stöcke mit dem 	Typbuchstaben „P“ und „L“ im Mannschafts- und Zielwettbewerb 	benutzen. Die Nutzung der Sommerlaufsohle Nr. 16 ist im 	Mannschaftswettbewerb nicht gestattet. </a:t>
            </a:r>
            <a:endParaRPr lang="de-DE" b="1" dirty="0">
              <a:solidFill>
                <a:srgbClr val="00B050"/>
              </a:solidFill>
            </a:endParaRPr>
          </a:p>
        </p:txBody>
      </p:sp>
      <p:sp>
        <p:nvSpPr>
          <p:cNvPr id="4" name="Textfeld 3">
            <a:extLst>
              <a:ext uri="{FF2B5EF4-FFF2-40B4-BE49-F238E27FC236}">
                <a16:creationId xmlns:a16="http://schemas.microsoft.com/office/drawing/2014/main" id="{EE0A4F65-156D-8DB7-FECE-A913CC9CEB68}"/>
              </a:ext>
            </a:extLst>
          </p:cNvPr>
          <p:cNvSpPr txBox="1"/>
          <p:nvPr/>
        </p:nvSpPr>
        <p:spPr>
          <a:xfrm>
            <a:off x="329184" y="3579072"/>
            <a:ext cx="8449056" cy="15696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noProof="0" dirty="0">
                <a:solidFill>
                  <a:schemeClr val="tx1"/>
                </a:solidFill>
              </a:rPr>
              <a:t>§ 110 	</a:t>
            </a:r>
            <a:r>
              <a:rPr lang="de-DE" sz="2000" b="1" noProof="0" dirty="0">
                <a:solidFill>
                  <a:srgbClr val="275E99"/>
                </a:solidFill>
              </a:rPr>
              <a:t>Spielklassen - Damen + Herren Masters </a:t>
            </a:r>
            <a:r>
              <a:rPr lang="de-DE" sz="1100" noProof="0" dirty="0">
                <a:solidFill>
                  <a:srgbClr val="C00000"/>
                </a:solidFill>
              </a:rPr>
              <a:t>(Absatz e) wurde neu eingefügt)</a:t>
            </a:r>
            <a:endParaRPr lang="de-DE" sz="1100" dirty="0">
              <a:solidFill>
                <a:srgbClr val="C00000"/>
              </a:solidFill>
            </a:endParaRPr>
          </a:p>
          <a:p>
            <a:pPr algn="just"/>
            <a:r>
              <a:rPr lang="de-DE" b="1" noProof="0" dirty="0">
                <a:solidFill>
                  <a:schemeClr val="tx1"/>
                </a:solidFill>
              </a:rPr>
              <a:t>	</a:t>
            </a:r>
            <a:r>
              <a:rPr lang="de-DE" dirty="0">
                <a:solidFill>
                  <a:schemeClr val="tx1"/>
                </a:solidFill>
              </a:rPr>
              <a:t>Neu hinzu:</a:t>
            </a:r>
            <a:endParaRPr lang="de-DE" b="1" noProof="0" dirty="0">
              <a:solidFill>
                <a:schemeClr val="tx1"/>
              </a:solidFill>
            </a:endParaRPr>
          </a:p>
          <a:p>
            <a:pPr algn="just"/>
            <a:r>
              <a:rPr lang="de-DE" sz="2000" b="1" dirty="0">
                <a:solidFill>
                  <a:schemeClr val="tx1"/>
                </a:solidFill>
              </a:rPr>
              <a:t>	</a:t>
            </a:r>
            <a:r>
              <a:rPr lang="de-DE" sz="2000" noProof="0" dirty="0">
                <a:solidFill>
                  <a:srgbClr val="00B050"/>
                </a:solidFill>
              </a:rPr>
              <a:t>e)</a:t>
            </a:r>
            <a:r>
              <a:rPr lang="de-DE" sz="2000" b="1" noProof="0" dirty="0">
                <a:solidFill>
                  <a:srgbClr val="00B050"/>
                </a:solidFill>
              </a:rPr>
              <a:t> </a:t>
            </a:r>
            <a:r>
              <a:rPr lang="de-DE" dirty="0">
                <a:solidFill>
                  <a:srgbClr val="00B050"/>
                </a:solidFill>
              </a:rPr>
              <a:t>In Damen-Masters und Herren-Masters Wett-bewerben sind nur 		Sportler spielberechtigt, die am 1. Oktober des Spieljahres 40 Jahre und 	älter sind.</a:t>
            </a:r>
            <a:r>
              <a:rPr lang="de-DE" sz="2000" dirty="0">
                <a:solidFill>
                  <a:srgbClr val="00B050"/>
                </a:solidFill>
              </a:rPr>
              <a:t> </a:t>
            </a:r>
            <a:endParaRPr lang="de-DE" b="1" dirty="0">
              <a:solidFill>
                <a:srgbClr val="00B050"/>
              </a:solidFill>
            </a:endParaRPr>
          </a:p>
        </p:txBody>
      </p:sp>
      <p:sp>
        <p:nvSpPr>
          <p:cNvPr id="9" name="Abschnitt 1…">
            <a:extLst>
              <a:ext uri="{FF2B5EF4-FFF2-40B4-BE49-F238E27FC236}">
                <a16:creationId xmlns:a16="http://schemas.microsoft.com/office/drawing/2014/main" id="{1CAA1CA1-ECBB-1E81-0E79-C16895B59D67}"/>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       INTERNATIONALE SPIELORDNUNG (ISpO)</a:t>
            </a:r>
            <a:br>
              <a:rPr lang="de-DE" dirty="0"/>
            </a:br>
            <a:r>
              <a:rPr lang="de-DE" dirty="0"/>
              <a:t>     Gruppe 1 - Allgemeine Bestimmungen</a:t>
            </a:r>
            <a:endParaRPr lang="de-DE" noProof="0" dirty="0"/>
          </a:p>
          <a:p>
            <a:pPr defTabSz="713231">
              <a:defRPr sz="2574"/>
            </a:pPr>
            <a:r>
              <a:rPr lang="de-DE" noProof="0" dirty="0"/>
              <a:t> </a:t>
            </a:r>
          </a:p>
        </p:txBody>
      </p:sp>
    </p:spTree>
    <p:extLst>
      <p:ext uri="{BB962C8B-B14F-4D97-AF65-F5344CB8AC3E}">
        <p14:creationId xmlns:p14="http://schemas.microsoft.com/office/powerpoint/2010/main" val="2534445111"/>
      </p:ext>
    </p:extLst>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704EC-86BE-2C80-87EF-CC1B200466A6}"/>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0727F8A0-AD96-2BD7-7899-DBCAFD0DBA86}"/>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53</a:t>
            </a:fld>
            <a:endParaRPr dirty="0"/>
          </a:p>
        </p:txBody>
      </p:sp>
      <p:sp>
        <p:nvSpPr>
          <p:cNvPr id="32" name="Text">
            <a:extLst>
              <a:ext uri="{FF2B5EF4-FFF2-40B4-BE49-F238E27FC236}">
                <a16:creationId xmlns:a16="http://schemas.microsoft.com/office/drawing/2014/main" id="{DBDDD7BD-7E5C-0963-EF6F-DBF2882213AB}"/>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3" name="Textfeld 2">
            <a:extLst>
              <a:ext uri="{FF2B5EF4-FFF2-40B4-BE49-F238E27FC236}">
                <a16:creationId xmlns:a16="http://schemas.microsoft.com/office/drawing/2014/main" id="{D60390EF-7BCC-B683-4A2B-4E5C8AD9E19D}"/>
              </a:ext>
            </a:extLst>
          </p:cNvPr>
          <p:cNvSpPr txBox="1"/>
          <p:nvPr/>
        </p:nvSpPr>
        <p:spPr>
          <a:xfrm>
            <a:off x="329184" y="1162192"/>
            <a:ext cx="8449056" cy="12618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noProof="0" dirty="0">
                <a:solidFill>
                  <a:schemeClr val="tx1"/>
                </a:solidFill>
              </a:rPr>
              <a:t>§ 110 	</a:t>
            </a:r>
            <a:r>
              <a:rPr lang="de-DE" sz="2000" b="1" noProof="0" dirty="0">
                <a:solidFill>
                  <a:srgbClr val="275E99"/>
                </a:solidFill>
              </a:rPr>
              <a:t>Spielklassen - Mixed </a:t>
            </a:r>
            <a:r>
              <a:rPr lang="de-DE" sz="1100" noProof="0" dirty="0">
                <a:solidFill>
                  <a:srgbClr val="C00000"/>
                </a:solidFill>
              </a:rPr>
              <a:t>(Absatz g)</a:t>
            </a:r>
            <a:endParaRPr lang="de-DE" sz="1100" dirty="0">
              <a:solidFill>
                <a:srgbClr val="C00000"/>
              </a:solidFill>
            </a:endParaRPr>
          </a:p>
          <a:p>
            <a:pPr algn="just"/>
            <a:r>
              <a:rPr lang="de-DE" b="1" noProof="0" dirty="0">
                <a:solidFill>
                  <a:schemeClr val="tx1"/>
                </a:solidFill>
              </a:rPr>
              <a:t>	</a:t>
            </a:r>
            <a:r>
              <a:rPr lang="de-DE" dirty="0">
                <a:solidFill>
                  <a:srgbClr val="C00000"/>
                </a:solidFill>
              </a:rPr>
              <a:t>Verschiebung: </a:t>
            </a:r>
            <a:r>
              <a:rPr lang="de-DE" sz="1100" dirty="0">
                <a:solidFill>
                  <a:srgbClr val="C00000"/>
                </a:solidFill>
              </a:rPr>
              <a:t>(war Absatz f)</a:t>
            </a:r>
            <a:endParaRPr lang="de-DE" sz="1100" b="1" noProof="0" dirty="0">
              <a:solidFill>
                <a:schemeClr val="tx1"/>
              </a:solidFill>
            </a:endParaRPr>
          </a:p>
          <a:p>
            <a:pPr algn="just"/>
            <a:r>
              <a:rPr lang="de-DE" sz="2000" b="1" dirty="0">
                <a:solidFill>
                  <a:schemeClr val="tx1"/>
                </a:solidFill>
              </a:rPr>
              <a:t>	</a:t>
            </a:r>
            <a:r>
              <a:rPr lang="de-DE" sz="2000" noProof="0" dirty="0">
                <a:solidFill>
                  <a:schemeClr val="tx1"/>
                </a:solidFill>
              </a:rPr>
              <a:t>g) </a:t>
            </a:r>
            <a:r>
              <a:rPr lang="de-DE" dirty="0"/>
              <a:t>In Mixed-Wettbewerben gilt die gleiche Klasseneinteilung wie unter 	§110 a - e. </a:t>
            </a:r>
            <a:endParaRPr lang="de-DE" b="1" dirty="0">
              <a:solidFill>
                <a:srgbClr val="00B050"/>
              </a:solidFill>
            </a:endParaRPr>
          </a:p>
        </p:txBody>
      </p:sp>
      <p:sp>
        <p:nvSpPr>
          <p:cNvPr id="4" name="Textfeld 3">
            <a:extLst>
              <a:ext uri="{FF2B5EF4-FFF2-40B4-BE49-F238E27FC236}">
                <a16:creationId xmlns:a16="http://schemas.microsoft.com/office/drawing/2014/main" id="{54FE4CDE-C8C7-8500-EDFA-83B0F38F123D}"/>
              </a:ext>
            </a:extLst>
          </p:cNvPr>
          <p:cNvSpPr txBox="1"/>
          <p:nvPr/>
        </p:nvSpPr>
        <p:spPr>
          <a:xfrm>
            <a:off x="329184" y="2602557"/>
            <a:ext cx="8449056" cy="153888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noProof="0" dirty="0">
                <a:solidFill>
                  <a:schemeClr val="tx1"/>
                </a:solidFill>
              </a:rPr>
              <a:t>§ 110 	</a:t>
            </a:r>
            <a:r>
              <a:rPr lang="de-DE" sz="2000" b="1" noProof="0" dirty="0">
                <a:solidFill>
                  <a:srgbClr val="275E99"/>
                </a:solidFill>
              </a:rPr>
              <a:t>Spielklassen- Solo, Duo und Trio </a:t>
            </a:r>
            <a:r>
              <a:rPr lang="de-DE" sz="1100" noProof="0" dirty="0">
                <a:solidFill>
                  <a:srgbClr val="C00000"/>
                </a:solidFill>
              </a:rPr>
              <a:t>(Absatz h)</a:t>
            </a:r>
            <a:endParaRPr lang="de-DE" sz="1100" dirty="0">
              <a:solidFill>
                <a:srgbClr val="C00000"/>
              </a:solidFill>
            </a:endParaRPr>
          </a:p>
          <a:p>
            <a:pPr algn="just"/>
            <a:r>
              <a:rPr lang="de-DE" b="1" noProof="0" dirty="0">
                <a:solidFill>
                  <a:schemeClr val="tx1"/>
                </a:solidFill>
              </a:rPr>
              <a:t>	</a:t>
            </a:r>
            <a:r>
              <a:rPr lang="de-DE" dirty="0">
                <a:solidFill>
                  <a:srgbClr val="C00000"/>
                </a:solidFill>
              </a:rPr>
              <a:t>Verschiebung: </a:t>
            </a:r>
            <a:r>
              <a:rPr lang="de-DE" sz="1100" dirty="0">
                <a:solidFill>
                  <a:srgbClr val="C00000"/>
                </a:solidFill>
              </a:rPr>
              <a:t>(war Absatz g)</a:t>
            </a:r>
            <a:endParaRPr lang="de-DE" sz="1100" b="1" noProof="0" dirty="0">
              <a:solidFill>
                <a:schemeClr val="tx1"/>
              </a:solidFill>
            </a:endParaRPr>
          </a:p>
          <a:p>
            <a:pPr algn="just"/>
            <a:r>
              <a:rPr lang="de-DE" sz="2000" noProof="0" dirty="0">
                <a:solidFill>
                  <a:srgbClr val="00B050"/>
                </a:solidFill>
              </a:rPr>
              <a:t>	</a:t>
            </a:r>
            <a:r>
              <a:rPr lang="de-DE" sz="2000" noProof="0" dirty="0">
                <a:solidFill>
                  <a:schemeClr val="tx1"/>
                </a:solidFill>
              </a:rPr>
              <a:t>h) </a:t>
            </a:r>
            <a:r>
              <a:rPr lang="de-DE" b="1" dirty="0"/>
              <a:t>In Solo-</a:t>
            </a:r>
            <a:r>
              <a:rPr lang="de-DE" dirty="0"/>
              <a:t>,</a:t>
            </a:r>
            <a:r>
              <a:rPr lang="de-DE" b="1" dirty="0"/>
              <a:t> Duo-</a:t>
            </a:r>
            <a:r>
              <a:rPr lang="de-DE" dirty="0"/>
              <a:t> und </a:t>
            </a:r>
            <a:r>
              <a:rPr lang="de-DE" b="1" dirty="0"/>
              <a:t>Trio-</a:t>
            </a:r>
            <a:r>
              <a:rPr lang="de-DE" dirty="0"/>
              <a:t>Wettbewerben gilt die gleiche Klassenein-	teilung wie unter §110 a - f.</a:t>
            </a:r>
            <a:endParaRPr lang="de-DE" b="1" dirty="0"/>
          </a:p>
          <a:p>
            <a:pPr algn="just"/>
            <a:endParaRPr lang="de-DE" b="1" dirty="0">
              <a:solidFill>
                <a:srgbClr val="00B050"/>
              </a:solidFill>
            </a:endParaRPr>
          </a:p>
        </p:txBody>
      </p:sp>
      <p:sp>
        <p:nvSpPr>
          <p:cNvPr id="7" name="Abschnitt 1…">
            <a:extLst>
              <a:ext uri="{FF2B5EF4-FFF2-40B4-BE49-F238E27FC236}">
                <a16:creationId xmlns:a16="http://schemas.microsoft.com/office/drawing/2014/main" id="{8F0BB734-EFDE-0CAD-EDAD-21C97746006B}"/>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       INTERNATIONALE SPIELORDNUNG (ISpO)</a:t>
            </a:r>
            <a:br>
              <a:rPr lang="de-DE" dirty="0"/>
            </a:br>
            <a:r>
              <a:rPr lang="de-DE" dirty="0"/>
              <a:t>     Gruppe 1 - Allgemeine Bestimmungen</a:t>
            </a:r>
            <a:endParaRPr lang="de-DE" noProof="0" dirty="0"/>
          </a:p>
          <a:p>
            <a:pPr defTabSz="713231">
              <a:defRPr sz="2574"/>
            </a:pPr>
            <a:r>
              <a:rPr lang="de-DE" noProof="0" dirty="0"/>
              <a:t> </a:t>
            </a:r>
          </a:p>
        </p:txBody>
      </p:sp>
    </p:spTree>
    <p:extLst>
      <p:ext uri="{BB962C8B-B14F-4D97-AF65-F5344CB8AC3E}">
        <p14:creationId xmlns:p14="http://schemas.microsoft.com/office/powerpoint/2010/main" val="4094663808"/>
      </p:ext>
    </p:extLst>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7D2EB-FAD6-2732-DA7D-5115E6348B86}"/>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4A277F05-B371-521E-E8F3-0F08396CE791}"/>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54</a:t>
            </a:fld>
            <a:endParaRPr dirty="0"/>
          </a:p>
        </p:txBody>
      </p:sp>
      <p:sp>
        <p:nvSpPr>
          <p:cNvPr id="32" name="Text">
            <a:extLst>
              <a:ext uri="{FF2B5EF4-FFF2-40B4-BE49-F238E27FC236}">
                <a16:creationId xmlns:a16="http://schemas.microsoft.com/office/drawing/2014/main" id="{FBF97734-C3EF-F157-CA44-361B788579AF}"/>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3" name="Textfeld 2">
            <a:extLst>
              <a:ext uri="{FF2B5EF4-FFF2-40B4-BE49-F238E27FC236}">
                <a16:creationId xmlns:a16="http://schemas.microsoft.com/office/drawing/2014/main" id="{53857397-97E1-6FB2-5901-5E00965EB775}"/>
              </a:ext>
            </a:extLst>
          </p:cNvPr>
          <p:cNvSpPr txBox="1"/>
          <p:nvPr/>
        </p:nvSpPr>
        <p:spPr>
          <a:xfrm>
            <a:off x="329184" y="1162192"/>
            <a:ext cx="8449056" cy="30469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noProof="0" dirty="0">
                <a:solidFill>
                  <a:schemeClr val="tx1"/>
                </a:solidFill>
              </a:rPr>
              <a:t>§ 124 	</a:t>
            </a:r>
            <a:r>
              <a:rPr lang="de-DE" sz="2000" b="1" noProof="0" dirty="0">
                <a:solidFill>
                  <a:srgbClr val="275E99"/>
                </a:solidFill>
              </a:rPr>
              <a:t>Spielerpässe/-karten</a:t>
            </a:r>
            <a:endParaRPr lang="de-DE" sz="2000" b="1" dirty="0">
              <a:solidFill>
                <a:schemeClr val="tx1"/>
              </a:solidFill>
            </a:endParaRPr>
          </a:p>
          <a:p>
            <a:pPr algn="just"/>
            <a:r>
              <a:rPr lang="de-DE" b="1" dirty="0">
                <a:solidFill>
                  <a:schemeClr val="tx1"/>
                </a:solidFill>
              </a:rPr>
              <a:t>	</a:t>
            </a:r>
            <a:r>
              <a:rPr lang="de-DE" dirty="0">
                <a:solidFill>
                  <a:schemeClr val="tx1"/>
                </a:solidFill>
              </a:rPr>
              <a:t>Neu hinzu und Entfernt:</a:t>
            </a:r>
            <a:endParaRPr lang="de-DE" sz="2000" b="1" noProof="0" dirty="0">
              <a:solidFill>
                <a:schemeClr val="tx1"/>
              </a:solidFill>
            </a:endParaRPr>
          </a:p>
          <a:p>
            <a:pPr algn="just"/>
            <a:r>
              <a:rPr lang="de-DE" sz="2000" b="1" dirty="0">
                <a:solidFill>
                  <a:schemeClr val="tx1"/>
                </a:solidFill>
              </a:rPr>
              <a:t>	</a:t>
            </a:r>
            <a:r>
              <a:rPr lang="de-DE" dirty="0"/>
              <a:t>Die Spielerpässe sind vor Beginn eines jeden Wettbewerbs dem 	</a:t>
            </a:r>
            <a:r>
              <a:rPr lang="de-DE" dirty="0">
                <a:solidFill>
                  <a:srgbClr val="00B050"/>
                </a:solidFill>
              </a:rPr>
              <a:t>Wettbewerbsleiter</a:t>
            </a:r>
            <a:r>
              <a:rPr lang="de-DE" dirty="0"/>
              <a:t> </a:t>
            </a:r>
            <a:r>
              <a:rPr lang="de-DE" strike="sngStrike" dirty="0">
                <a:solidFill>
                  <a:srgbClr val="FF0000"/>
                </a:solidFill>
              </a:rPr>
              <a:t>Durchführer</a:t>
            </a:r>
            <a:r>
              <a:rPr lang="de-DE" dirty="0"/>
              <a:t> zu übergeben, wobei der Spielerpass des 	Auswechselspielers spätestens vor seinem Einsatz vorgelegt werden 	muss.</a:t>
            </a:r>
            <a:endParaRPr lang="de-DE" b="1" dirty="0"/>
          </a:p>
          <a:p>
            <a:pPr algn="just"/>
            <a:r>
              <a:rPr lang="de-DE" dirty="0"/>
              <a:t>	Bei Nichtvorlage des Spielerpasses ist die Identität des Spielers 	nachzuweisen und ein Bußgeld von CHF 10,- an die </a:t>
            </a:r>
            <a:r>
              <a:rPr lang="de-DE" strike="sngStrike" dirty="0">
                <a:solidFill>
                  <a:srgbClr val="FF0000"/>
                </a:solidFill>
              </a:rPr>
              <a:t>Wettbewerbsleitung</a:t>
            </a:r>
            <a:r>
              <a:rPr lang="de-DE" dirty="0"/>
              <a:t> 	</a:t>
            </a:r>
            <a:r>
              <a:rPr lang="de-DE" dirty="0">
                <a:solidFill>
                  <a:srgbClr val="00B050"/>
                </a:solidFill>
              </a:rPr>
              <a:t>Schiedsrichter</a:t>
            </a:r>
            <a:r>
              <a:rPr lang="de-DE" dirty="0"/>
              <a:t> zu entrichten, die dieses an den zuständigen Verband 	weiterleitet</a:t>
            </a:r>
            <a:r>
              <a:rPr lang="de-DE" sz="2000" dirty="0"/>
              <a:t> </a:t>
            </a:r>
            <a:endParaRPr lang="de-DE" b="1" dirty="0">
              <a:solidFill>
                <a:srgbClr val="00B050"/>
              </a:solidFill>
            </a:endParaRPr>
          </a:p>
        </p:txBody>
      </p:sp>
      <p:sp>
        <p:nvSpPr>
          <p:cNvPr id="4" name="Textfeld 3">
            <a:extLst>
              <a:ext uri="{FF2B5EF4-FFF2-40B4-BE49-F238E27FC236}">
                <a16:creationId xmlns:a16="http://schemas.microsoft.com/office/drawing/2014/main" id="{1909633F-9A67-BCF3-5A27-AE593E4FCC84}"/>
              </a:ext>
            </a:extLst>
          </p:cNvPr>
          <p:cNvSpPr txBox="1"/>
          <p:nvPr/>
        </p:nvSpPr>
        <p:spPr>
          <a:xfrm>
            <a:off x="329184" y="4300728"/>
            <a:ext cx="8449056" cy="20621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noProof="0" dirty="0">
                <a:solidFill>
                  <a:schemeClr val="tx1"/>
                </a:solidFill>
              </a:rPr>
              <a:t>§ 126 	</a:t>
            </a:r>
            <a:r>
              <a:rPr lang="de-DE" sz="2000" b="1" dirty="0">
                <a:solidFill>
                  <a:srgbClr val="275E99"/>
                </a:solidFill>
              </a:rPr>
              <a:t>Grundsatz der Fairness und Integrität </a:t>
            </a:r>
          </a:p>
          <a:p>
            <a:pPr algn="just"/>
            <a:r>
              <a:rPr lang="de-DE" b="1" noProof="0" dirty="0">
                <a:solidFill>
                  <a:schemeClr val="tx1"/>
                </a:solidFill>
              </a:rPr>
              <a:t>	</a:t>
            </a:r>
            <a:r>
              <a:rPr lang="de-DE" dirty="0">
                <a:solidFill>
                  <a:schemeClr val="tx1"/>
                </a:solidFill>
              </a:rPr>
              <a:t>Neu hinzu:</a:t>
            </a:r>
            <a:endParaRPr lang="de-DE" b="1" dirty="0"/>
          </a:p>
          <a:p>
            <a:pPr algn="just"/>
            <a:r>
              <a:rPr lang="de-DE" dirty="0"/>
              <a:t>	</a:t>
            </a:r>
            <a:r>
              <a:rPr lang="de-DE" dirty="0">
                <a:solidFill>
                  <a:srgbClr val="00B050"/>
                </a:solidFill>
              </a:rPr>
              <a:t>Die IFI bekennt sich zur Inklusion, wahrt jedoch die Integrität und 	sportliche Fairness des Wettbewerbs durch den Schutz der Frauen-	Kategorie. Die Teilnahme am Spielbetrieb erfolgt nach den folgenden 	biologisch begründeten Kriterien des IOC.</a:t>
            </a:r>
            <a:endParaRPr lang="de-DE" b="1" dirty="0">
              <a:solidFill>
                <a:srgbClr val="00B050"/>
              </a:solidFill>
            </a:endParaRPr>
          </a:p>
          <a:p>
            <a:pPr algn="just"/>
            <a:endParaRPr lang="de-DE" b="1" dirty="0">
              <a:solidFill>
                <a:srgbClr val="00B050"/>
              </a:solidFill>
            </a:endParaRPr>
          </a:p>
        </p:txBody>
      </p:sp>
      <p:sp>
        <p:nvSpPr>
          <p:cNvPr id="7" name="Abschnitt 1…">
            <a:extLst>
              <a:ext uri="{FF2B5EF4-FFF2-40B4-BE49-F238E27FC236}">
                <a16:creationId xmlns:a16="http://schemas.microsoft.com/office/drawing/2014/main" id="{71B550C0-1F11-E29D-4FB8-54A083250B1A}"/>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       INTERNATIONALE SPIELORDNUNG (ISpO)</a:t>
            </a:r>
            <a:br>
              <a:rPr lang="de-DE" dirty="0"/>
            </a:br>
            <a:r>
              <a:rPr lang="de-DE" dirty="0"/>
              <a:t>     Gruppe 1 - Allgemeine Bestimmungen</a:t>
            </a:r>
            <a:endParaRPr lang="de-DE" noProof="0" dirty="0"/>
          </a:p>
          <a:p>
            <a:pPr defTabSz="713231">
              <a:defRPr sz="2574"/>
            </a:pPr>
            <a:r>
              <a:rPr lang="de-DE" noProof="0" dirty="0"/>
              <a:t> </a:t>
            </a:r>
          </a:p>
        </p:txBody>
      </p:sp>
    </p:spTree>
    <p:extLst>
      <p:ext uri="{BB962C8B-B14F-4D97-AF65-F5344CB8AC3E}">
        <p14:creationId xmlns:p14="http://schemas.microsoft.com/office/powerpoint/2010/main" val="3719873617"/>
      </p:ext>
    </p:extLst>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ED929F-E337-7866-BFF4-09E8ED76D427}"/>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60C95C3A-6B0E-A1A6-325B-536664AF2ED4}"/>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55</a:t>
            </a:fld>
            <a:endParaRPr dirty="0"/>
          </a:p>
        </p:txBody>
      </p:sp>
      <p:sp>
        <p:nvSpPr>
          <p:cNvPr id="32" name="Text">
            <a:extLst>
              <a:ext uri="{FF2B5EF4-FFF2-40B4-BE49-F238E27FC236}">
                <a16:creationId xmlns:a16="http://schemas.microsoft.com/office/drawing/2014/main" id="{10C977E1-5FBC-4DCB-D3AE-4742292D8E18}"/>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3" name="Textfeld 2">
            <a:extLst>
              <a:ext uri="{FF2B5EF4-FFF2-40B4-BE49-F238E27FC236}">
                <a16:creationId xmlns:a16="http://schemas.microsoft.com/office/drawing/2014/main" id="{69A3AF52-AC6C-8465-CE91-6C98C2579B51}"/>
              </a:ext>
            </a:extLst>
          </p:cNvPr>
          <p:cNvSpPr txBox="1"/>
          <p:nvPr/>
        </p:nvSpPr>
        <p:spPr>
          <a:xfrm>
            <a:off x="329184" y="1162192"/>
            <a:ext cx="8449056" cy="273920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noProof="0" dirty="0">
                <a:solidFill>
                  <a:schemeClr val="tx1"/>
                </a:solidFill>
              </a:rPr>
              <a:t>§ 127 	</a:t>
            </a:r>
            <a:r>
              <a:rPr lang="de-DE" sz="2000" b="1" noProof="0" dirty="0">
                <a:solidFill>
                  <a:srgbClr val="275E99"/>
                </a:solidFill>
              </a:rPr>
              <a:t>Zuordnung zur Frauen-Kategorie (weiblich)</a:t>
            </a:r>
            <a:endParaRPr lang="de-DE" sz="2000" b="1" dirty="0">
              <a:solidFill>
                <a:schemeClr val="tx1"/>
              </a:solidFill>
            </a:endParaRPr>
          </a:p>
          <a:p>
            <a:pPr algn="just"/>
            <a:r>
              <a:rPr lang="de-DE" b="1" dirty="0">
                <a:solidFill>
                  <a:schemeClr val="tx1"/>
                </a:solidFill>
              </a:rPr>
              <a:t>	</a:t>
            </a:r>
            <a:r>
              <a:rPr lang="de-DE" dirty="0">
                <a:solidFill>
                  <a:schemeClr val="tx1"/>
                </a:solidFill>
              </a:rPr>
              <a:t>Neu hinzu:</a:t>
            </a:r>
            <a:endParaRPr lang="de-DE" sz="2000" b="1" noProof="0" dirty="0">
              <a:solidFill>
                <a:schemeClr val="tx1"/>
              </a:solidFill>
            </a:endParaRPr>
          </a:p>
          <a:p>
            <a:pPr algn="just"/>
            <a:r>
              <a:rPr lang="de-DE" sz="2000" b="1" dirty="0">
                <a:solidFill>
                  <a:schemeClr val="tx1"/>
                </a:solidFill>
              </a:rPr>
              <a:t>	</a:t>
            </a:r>
            <a:r>
              <a:rPr lang="de-DE" dirty="0">
                <a:solidFill>
                  <a:srgbClr val="00B050"/>
                </a:solidFill>
              </a:rPr>
              <a:t>a) Zur Teilnahme am Damenspielbetrieb sind ausschließlich 	Athletinnen berechtigt, bei denen kein SRY-Gen nachweisbar ist 	(biologische Frauen).</a:t>
            </a:r>
            <a:endParaRPr lang="de-DE" b="1" dirty="0">
              <a:solidFill>
                <a:srgbClr val="00B050"/>
              </a:solidFill>
            </a:endParaRPr>
          </a:p>
          <a:p>
            <a:pPr algn="just"/>
            <a:r>
              <a:rPr lang="de-DE" dirty="0">
                <a:solidFill>
                  <a:srgbClr val="00B050"/>
                </a:solidFill>
              </a:rPr>
              <a:t> 	b) Der Nachweis erfolgt im Zweifel oder bei entsprechendem Status 	durch eine einmalige medizinische Untersuchung (SRY-Gentest).</a:t>
            </a:r>
            <a:endParaRPr lang="de-DE" b="1" dirty="0">
              <a:solidFill>
                <a:srgbClr val="00B050"/>
              </a:solidFill>
            </a:endParaRPr>
          </a:p>
          <a:p>
            <a:pPr algn="just"/>
            <a:r>
              <a:rPr lang="de-DE" dirty="0">
                <a:solidFill>
                  <a:srgbClr val="00B050"/>
                </a:solidFill>
              </a:rPr>
              <a:t> 	c) Trans-Frauen, die eine männliche Pubertät durchlaufen haben, sind 	von der Frauen-Kategorie ausgeschlossen.</a:t>
            </a:r>
            <a:endParaRPr lang="de-DE" b="1" dirty="0">
              <a:solidFill>
                <a:srgbClr val="00B050"/>
              </a:solidFill>
            </a:endParaRPr>
          </a:p>
        </p:txBody>
      </p:sp>
      <p:sp>
        <p:nvSpPr>
          <p:cNvPr id="4" name="Textfeld 3">
            <a:extLst>
              <a:ext uri="{FF2B5EF4-FFF2-40B4-BE49-F238E27FC236}">
                <a16:creationId xmlns:a16="http://schemas.microsoft.com/office/drawing/2014/main" id="{375ADEEE-DE40-032E-7E5E-B47050C7FF94}"/>
              </a:ext>
            </a:extLst>
          </p:cNvPr>
          <p:cNvSpPr txBox="1"/>
          <p:nvPr/>
        </p:nvSpPr>
        <p:spPr>
          <a:xfrm>
            <a:off x="329184" y="3985041"/>
            <a:ext cx="8449056" cy="20621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noProof="0" dirty="0">
                <a:solidFill>
                  <a:schemeClr val="tx1"/>
                </a:solidFill>
              </a:rPr>
              <a:t>§ 128 	</a:t>
            </a:r>
            <a:r>
              <a:rPr lang="de-DE" sz="2000" b="1" dirty="0">
                <a:solidFill>
                  <a:srgbClr val="275E99"/>
                </a:solidFill>
              </a:rPr>
              <a:t>Zuordnung zur Männer-Kategorie (männlich)</a:t>
            </a:r>
          </a:p>
          <a:p>
            <a:pPr algn="just"/>
            <a:r>
              <a:rPr lang="de-DE" b="1" noProof="0" dirty="0">
                <a:solidFill>
                  <a:schemeClr val="tx1"/>
                </a:solidFill>
              </a:rPr>
              <a:t>	</a:t>
            </a:r>
            <a:r>
              <a:rPr lang="de-DE" dirty="0">
                <a:solidFill>
                  <a:schemeClr val="tx1"/>
                </a:solidFill>
              </a:rPr>
              <a:t>Neu hinzu:</a:t>
            </a:r>
            <a:endParaRPr lang="de-DE" b="1" dirty="0"/>
          </a:p>
          <a:p>
            <a:pPr algn="just"/>
            <a:r>
              <a:rPr lang="de-DE" dirty="0"/>
              <a:t>	</a:t>
            </a:r>
            <a:r>
              <a:rPr lang="de-DE" dirty="0">
                <a:solidFill>
                  <a:srgbClr val="00B050"/>
                </a:solidFill>
              </a:rPr>
              <a:t>a) Der Herrenspielbetrieb steht Spielern mit dem Geschlechtseintrag 	männlich sowie allen Spielerinnen offen, die die Kriterien für die Frauen-	Kategorie gemäß § 127 nicht erfüllen.</a:t>
            </a:r>
            <a:endParaRPr lang="de-DE" b="1" dirty="0">
              <a:solidFill>
                <a:srgbClr val="00B050"/>
              </a:solidFill>
            </a:endParaRPr>
          </a:p>
          <a:p>
            <a:pPr algn="just"/>
            <a:r>
              <a:rPr lang="de-DE" dirty="0">
                <a:solidFill>
                  <a:srgbClr val="00B050"/>
                </a:solidFill>
              </a:rPr>
              <a:t>	b) Die Männer-Kategorie gilt im Sinne des IOC als „offene Kategorie“, 	sofern die Ausschreibung keine abweichenden Beschränkungen vorsieht. </a:t>
            </a:r>
            <a:endParaRPr lang="de-DE" b="1" dirty="0">
              <a:solidFill>
                <a:srgbClr val="00B050"/>
              </a:solidFill>
            </a:endParaRPr>
          </a:p>
        </p:txBody>
      </p:sp>
      <p:sp>
        <p:nvSpPr>
          <p:cNvPr id="7" name="Abschnitt 1…">
            <a:extLst>
              <a:ext uri="{FF2B5EF4-FFF2-40B4-BE49-F238E27FC236}">
                <a16:creationId xmlns:a16="http://schemas.microsoft.com/office/drawing/2014/main" id="{A3EBD73F-2848-F746-3F81-BA27D4CE634F}"/>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       INTERNATIONALE SPIELORDNUNG (ISpO)</a:t>
            </a:r>
            <a:br>
              <a:rPr lang="de-DE" dirty="0"/>
            </a:br>
            <a:r>
              <a:rPr lang="de-DE" dirty="0"/>
              <a:t>     Gruppe 1 - Allgemeine Bestimmungen</a:t>
            </a:r>
            <a:endParaRPr lang="de-DE" noProof="0" dirty="0"/>
          </a:p>
          <a:p>
            <a:pPr defTabSz="713231">
              <a:defRPr sz="2574"/>
            </a:pPr>
            <a:r>
              <a:rPr lang="de-DE" noProof="0" dirty="0"/>
              <a:t> </a:t>
            </a:r>
          </a:p>
        </p:txBody>
      </p:sp>
    </p:spTree>
    <p:extLst>
      <p:ext uri="{BB962C8B-B14F-4D97-AF65-F5344CB8AC3E}">
        <p14:creationId xmlns:p14="http://schemas.microsoft.com/office/powerpoint/2010/main" val="1391655071"/>
      </p:ext>
    </p:extLst>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8AACD-E6A3-1DEE-56FE-9BA3BC957232}"/>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54C50133-73F7-8B8C-C0E1-A7CD201CD6AA}"/>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56</a:t>
            </a:fld>
            <a:endParaRPr dirty="0"/>
          </a:p>
        </p:txBody>
      </p:sp>
      <p:sp>
        <p:nvSpPr>
          <p:cNvPr id="32" name="Text">
            <a:extLst>
              <a:ext uri="{FF2B5EF4-FFF2-40B4-BE49-F238E27FC236}">
                <a16:creationId xmlns:a16="http://schemas.microsoft.com/office/drawing/2014/main" id="{6AD0C106-FBDA-A834-FC9F-5B6208F2B994}"/>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3" name="Textfeld 2">
            <a:extLst>
              <a:ext uri="{FF2B5EF4-FFF2-40B4-BE49-F238E27FC236}">
                <a16:creationId xmlns:a16="http://schemas.microsoft.com/office/drawing/2014/main" id="{A18D080E-5285-7D25-4895-BD57C057CEEA}"/>
              </a:ext>
            </a:extLst>
          </p:cNvPr>
          <p:cNvSpPr txBox="1"/>
          <p:nvPr/>
        </p:nvSpPr>
        <p:spPr>
          <a:xfrm>
            <a:off x="329184" y="1162192"/>
            <a:ext cx="8449056" cy="24622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noProof="0" dirty="0">
                <a:solidFill>
                  <a:schemeClr val="tx1"/>
                </a:solidFill>
              </a:rPr>
              <a:t>§ 131 	</a:t>
            </a:r>
            <a:r>
              <a:rPr lang="de-DE" sz="2000" b="1" noProof="0" dirty="0">
                <a:solidFill>
                  <a:srgbClr val="275E99"/>
                </a:solidFill>
              </a:rPr>
              <a:t>Wettbewerbsarten</a:t>
            </a:r>
            <a:endParaRPr lang="de-DE" sz="2000" b="1" dirty="0">
              <a:solidFill>
                <a:schemeClr val="tx1"/>
              </a:solidFill>
            </a:endParaRPr>
          </a:p>
          <a:p>
            <a:pPr algn="just"/>
            <a:r>
              <a:rPr lang="de-DE" b="1" dirty="0">
                <a:solidFill>
                  <a:schemeClr val="tx1"/>
                </a:solidFill>
              </a:rPr>
              <a:t>	</a:t>
            </a:r>
            <a:r>
              <a:rPr lang="de-DE" dirty="0">
                <a:solidFill>
                  <a:schemeClr val="tx1"/>
                </a:solidFill>
              </a:rPr>
              <a:t>Neu hinzu:</a:t>
            </a:r>
            <a:endParaRPr lang="de-DE" sz="2000" b="1" noProof="0" dirty="0">
              <a:solidFill>
                <a:schemeClr val="tx1"/>
              </a:solidFill>
            </a:endParaRPr>
          </a:p>
          <a:p>
            <a:pPr algn="just"/>
            <a:r>
              <a:rPr lang="de-DE" sz="2000" b="1" dirty="0">
                <a:solidFill>
                  <a:schemeClr val="tx1"/>
                </a:solidFill>
              </a:rPr>
              <a:t>	</a:t>
            </a:r>
            <a:r>
              <a:rPr lang="de-DE" dirty="0"/>
              <a:t>Folgende Wettbewerbsarten werden im Eisstocksport unterschieden:</a:t>
            </a:r>
            <a:endParaRPr lang="de-DE" b="1" dirty="0"/>
          </a:p>
          <a:p>
            <a:pPr algn="just"/>
            <a:r>
              <a:rPr lang="de-DE" dirty="0"/>
              <a:t> 	Mannschaftsspiel</a:t>
            </a:r>
            <a:endParaRPr lang="de-DE" b="1" dirty="0"/>
          </a:p>
          <a:p>
            <a:pPr algn="just"/>
            <a:r>
              <a:rPr lang="de-DE" dirty="0"/>
              <a:t> 	Zielwettbewerb</a:t>
            </a:r>
            <a:endParaRPr lang="de-DE" b="1" dirty="0"/>
          </a:p>
          <a:p>
            <a:pPr algn="just"/>
            <a:r>
              <a:rPr lang="de-DE" dirty="0"/>
              <a:t> 	Weitenwettbewerb</a:t>
            </a:r>
            <a:endParaRPr lang="de-DE" b="1" dirty="0"/>
          </a:p>
          <a:p>
            <a:pPr algn="just"/>
            <a:r>
              <a:rPr lang="de-DE" dirty="0"/>
              <a:t> 	</a:t>
            </a:r>
            <a:r>
              <a:rPr lang="de-DE" dirty="0">
                <a:solidFill>
                  <a:srgbClr val="00B050"/>
                </a:solidFill>
              </a:rPr>
              <a:t>Speed-Wettbewerb</a:t>
            </a:r>
            <a:endParaRPr lang="de-DE" b="1" dirty="0">
              <a:solidFill>
                <a:srgbClr val="00B050"/>
              </a:solidFill>
            </a:endParaRPr>
          </a:p>
          <a:p>
            <a:pPr algn="just"/>
            <a:r>
              <a:rPr lang="de-DE" dirty="0"/>
              <a:t>	Alle Wettbewerbsarten werden getrennt nach Spielklassen durchgeführt. </a:t>
            </a:r>
            <a:endParaRPr lang="de-DE" b="1" dirty="0">
              <a:solidFill>
                <a:srgbClr val="00B050"/>
              </a:solidFill>
            </a:endParaRPr>
          </a:p>
        </p:txBody>
      </p:sp>
      <p:sp>
        <p:nvSpPr>
          <p:cNvPr id="4" name="Textfeld 3">
            <a:extLst>
              <a:ext uri="{FF2B5EF4-FFF2-40B4-BE49-F238E27FC236}">
                <a16:creationId xmlns:a16="http://schemas.microsoft.com/office/drawing/2014/main" id="{D217DD99-84C7-1A12-94E8-12FCD15BAA38}"/>
              </a:ext>
            </a:extLst>
          </p:cNvPr>
          <p:cNvSpPr txBox="1"/>
          <p:nvPr/>
        </p:nvSpPr>
        <p:spPr>
          <a:xfrm>
            <a:off x="329184" y="3671275"/>
            <a:ext cx="8449056" cy="15081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noProof="0" dirty="0">
                <a:solidFill>
                  <a:schemeClr val="tx1"/>
                </a:solidFill>
              </a:rPr>
              <a:t>§ 140 	</a:t>
            </a:r>
            <a:r>
              <a:rPr lang="de-DE" sz="2000" b="1" dirty="0">
                <a:solidFill>
                  <a:srgbClr val="275E99"/>
                </a:solidFill>
              </a:rPr>
              <a:t>Bestleistungen </a:t>
            </a:r>
            <a:r>
              <a:rPr lang="de-DE" sz="1100" dirty="0">
                <a:solidFill>
                  <a:srgbClr val="C00000"/>
                </a:solidFill>
              </a:rPr>
              <a:t>(Absatz 1)</a:t>
            </a:r>
          </a:p>
          <a:p>
            <a:pPr algn="just"/>
            <a:r>
              <a:rPr lang="de-DE" b="1" noProof="0" dirty="0">
                <a:solidFill>
                  <a:schemeClr val="tx1"/>
                </a:solidFill>
              </a:rPr>
              <a:t>	</a:t>
            </a:r>
            <a:r>
              <a:rPr lang="de-DE" dirty="0">
                <a:solidFill>
                  <a:schemeClr val="tx1"/>
                </a:solidFill>
              </a:rPr>
              <a:t>Neu hinzu:</a:t>
            </a:r>
            <a:endParaRPr lang="de-DE" b="1" dirty="0"/>
          </a:p>
          <a:p>
            <a:pPr algn="just"/>
            <a:r>
              <a:rPr lang="de-DE" dirty="0"/>
              <a:t>	Bestleistungen im Ziel-, Weiten- und </a:t>
            </a:r>
            <a:r>
              <a:rPr lang="de-DE" dirty="0">
                <a:solidFill>
                  <a:srgbClr val="00B050"/>
                </a:solidFill>
              </a:rPr>
              <a:t>Speed-Wettbewerb</a:t>
            </a:r>
            <a:r>
              <a:rPr lang="de-DE" dirty="0"/>
              <a:t> können nur bei 	Meisterschaften oder Länderkämpfen in Anwesenheit eines 	Wettbewerbsleiters und eines Schiedsrichters erzielt werden </a:t>
            </a:r>
            <a:r>
              <a:rPr lang="de-DE" dirty="0">
                <a:solidFill>
                  <a:srgbClr val="00B050"/>
                </a:solidFill>
              </a:rPr>
              <a:t> </a:t>
            </a:r>
            <a:endParaRPr lang="de-DE" b="1" dirty="0">
              <a:solidFill>
                <a:srgbClr val="00B050"/>
              </a:solidFill>
            </a:endParaRPr>
          </a:p>
        </p:txBody>
      </p:sp>
      <p:sp>
        <p:nvSpPr>
          <p:cNvPr id="7" name="Abschnitt 1…">
            <a:extLst>
              <a:ext uri="{FF2B5EF4-FFF2-40B4-BE49-F238E27FC236}">
                <a16:creationId xmlns:a16="http://schemas.microsoft.com/office/drawing/2014/main" id="{C6CD8B6D-9C25-4AFE-72E5-B7F6C99A408B}"/>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       INTERNATIONALE SPIELORDNUNG (ISpO)</a:t>
            </a:r>
            <a:br>
              <a:rPr lang="de-DE" dirty="0"/>
            </a:br>
            <a:r>
              <a:rPr lang="de-DE" dirty="0"/>
              <a:t>     Gruppe 1 - Allgemeine Bestimmungen</a:t>
            </a:r>
            <a:endParaRPr lang="de-DE" noProof="0" dirty="0"/>
          </a:p>
          <a:p>
            <a:pPr defTabSz="713231">
              <a:defRPr sz="2574"/>
            </a:pPr>
            <a:r>
              <a:rPr lang="de-DE" noProof="0" dirty="0"/>
              <a:t> </a:t>
            </a:r>
          </a:p>
        </p:txBody>
      </p:sp>
    </p:spTree>
    <p:extLst>
      <p:ext uri="{BB962C8B-B14F-4D97-AF65-F5344CB8AC3E}">
        <p14:creationId xmlns:p14="http://schemas.microsoft.com/office/powerpoint/2010/main" val="718329950"/>
      </p:ext>
    </p:extLst>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8DC9C0-B455-D5E3-A8A7-46DE5F24B75F}"/>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D2EA2CBB-F083-65D3-EC0E-EC0B868443A1}"/>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57</a:t>
            </a:fld>
            <a:endParaRPr dirty="0"/>
          </a:p>
        </p:txBody>
      </p:sp>
      <p:sp>
        <p:nvSpPr>
          <p:cNvPr id="32" name="Text">
            <a:extLst>
              <a:ext uri="{FF2B5EF4-FFF2-40B4-BE49-F238E27FC236}">
                <a16:creationId xmlns:a16="http://schemas.microsoft.com/office/drawing/2014/main" id="{256DFC4C-35C8-BD16-9622-BF4D763529CA}"/>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3" name="Textfeld 2">
            <a:extLst>
              <a:ext uri="{FF2B5EF4-FFF2-40B4-BE49-F238E27FC236}">
                <a16:creationId xmlns:a16="http://schemas.microsoft.com/office/drawing/2014/main" id="{14905259-C32F-4B12-F067-AD677508133A}"/>
              </a:ext>
            </a:extLst>
          </p:cNvPr>
          <p:cNvSpPr txBox="1"/>
          <p:nvPr/>
        </p:nvSpPr>
        <p:spPr>
          <a:xfrm>
            <a:off x="329184" y="1109727"/>
            <a:ext cx="8449056" cy="19082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noProof="0" dirty="0">
                <a:solidFill>
                  <a:schemeClr val="tx1"/>
                </a:solidFill>
              </a:rPr>
              <a:t>§ 141 	</a:t>
            </a:r>
            <a:r>
              <a:rPr lang="de-DE" sz="2000" b="1" noProof="0" dirty="0">
                <a:solidFill>
                  <a:srgbClr val="275E99"/>
                </a:solidFill>
              </a:rPr>
              <a:t>Weltbestenlisten</a:t>
            </a:r>
            <a:r>
              <a:rPr lang="de-DE" sz="2400" b="1" noProof="0" dirty="0">
                <a:solidFill>
                  <a:srgbClr val="275E99"/>
                </a:solidFill>
              </a:rPr>
              <a:t> </a:t>
            </a:r>
            <a:r>
              <a:rPr lang="de-DE" sz="1100" noProof="0" dirty="0">
                <a:solidFill>
                  <a:srgbClr val="C00000"/>
                </a:solidFill>
              </a:rPr>
              <a:t>(Absatz 1)</a:t>
            </a:r>
            <a:endParaRPr lang="de-DE" sz="1100" dirty="0">
              <a:solidFill>
                <a:srgbClr val="C00000"/>
              </a:solidFill>
            </a:endParaRPr>
          </a:p>
          <a:p>
            <a:pPr algn="just"/>
            <a:r>
              <a:rPr lang="de-DE" b="1" dirty="0">
                <a:solidFill>
                  <a:schemeClr val="tx1"/>
                </a:solidFill>
              </a:rPr>
              <a:t>	</a:t>
            </a:r>
            <a:r>
              <a:rPr lang="de-DE" dirty="0">
                <a:solidFill>
                  <a:schemeClr val="tx1"/>
                </a:solidFill>
              </a:rPr>
              <a:t>Neu hinzu und Entfernt:</a:t>
            </a:r>
            <a:endParaRPr lang="de-DE" sz="2000" b="1" noProof="0" dirty="0">
              <a:solidFill>
                <a:schemeClr val="tx1"/>
              </a:solidFill>
            </a:endParaRPr>
          </a:p>
          <a:p>
            <a:pPr algn="just"/>
            <a:r>
              <a:rPr lang="de-DE" sz="2000" b="1" dirty="0">
                <a:solidFill>
                  <a:schemeClr val="tx1"/>
                </a:solidFill>
              </a:rPr>
              <a:t>	</a:t>
            </a:r>
            <a:r>
              <a:rPr lang="de-DE" dirty="0"/>
              <a:t>Bestleistungen im Ziel-, Weiten- und </a:t>
            </a:r>
            <a:r>
              <a:rPr lang="de-DE" dirty="0">
                <a:solidFill>
                  <a:srgbClr val="00B050"/>
                </a:solidFill>
              </a:rPr>
              <a:t>Speed-Wettbewerb</a:t>
            </a:r>
            <a:r>
              <a:rPr lang="de-DE" dirty="0"/>
              <a:t> 	</a:t>
            </a:r>
            <a:r>
              <a:rPr lang="de-DE" strike="sngStrike" dirty="0">
                <a:solidFill>
                  <a:srgbClr val="FF0000"/>
                </a:solidFill>
              </a:rPr>
              <a:t>Schnellwettbewerb</a:t>
            </a:r>
            <a:r>
              <a:rPr lang="de-DE" dirty="0"/>
              <a:t> können nur bei 	Meisterschaften oder Länderkämpfen 	in Anwesenheit eines Wettbewerbsleiters und eines Schiedsrichters 	erzielt werden  </a:t>
            </a:r>
            <a:endParaRPr lang="de-DE" b="1" dirty="0">
              <a:solidFill>
                <a:srgbClr val="00B050"/>
              </a:solidFill>
            </a:endParaRPr>
          </a:p>
        </p:txBody>
      </p:sp>
      <p:sp>
        <p:nvSpPr>
          <p:cNvPr id="7" name="Abschnitt 1…">
            <a:extLst>
              <a:ext uri="{FF2B5EF4-FFF2-40B4-BE49-F238E27FC236}">
                <a16:creationId xmlns:a16="http://schemas.microsoft.com/office/drawing/2014/main" id="{DF430471-17B7-A414-55B1-67B0D1F04C7B}"/>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       INTERNATIONALE SPIELORDNUNG (ISpO)</a:t>
            </a:r>
            <a:br>
              <a:rPr lang="de-DE" dirty="0"/>
            </a:br>
            <a:r>
              <a:rPr lang="de-DE" dirty="0"/>
              <a:t>     Gruppe 1 - Allgemeine Bestimmungen</a:t>
            </a:r>
            <a:endParaRPr lang="de-DE" noProof="0" dirty="0"/>
          </a:p>
          <a:p>
            <a:pPr defTabSz="713231">
              <a:defRPr sz="2574"/>
            </a:pPr>
            <a:r>
              <a:rPr lang="de-DE" noProof="0" dirty="0"/>
              <a:t> </a:t>
            </a:r>
          </a:p>
        </p:txBody>
      </p:sp>
    </p:spTree>
    <p:extLst>
      <p:ext uri="{BB962C8B-B14F-4D97-AF65-F5344CB8AC3E}">
        <p14:creationId xmlns:p14="http://schemas.microsoft.com/office/powerpoint/2010/main" val="3518776487"/>
      </p:ext>
    </p:extLst>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7D731-B271-F2F8-6EAB-39879DADB7F9}"/>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359C6152-DA70-A45C-50B5-C76F56034BA9}"/>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58</a:t>
            </a:fld>
            <a:endParaRPr dirty="0"/>
          </a:p>
        </p:txBody>
      </p:sp>
      <p:sp>
        <p:nvSpPr>
          <p:cNvPr id="32" name="Text">
            <a:extLst>
              <a:ext uri="{FF2B5EF4-FFF2-40B4-BE49-F238E27FC236}">
                <a16:creationId xmlns:a16="http://schemas.microsoft.com/office/drawing/2014/main" id="{A15A307D-2C7F-EE0F-B0D4-F4BBF4D7C5F6}"/>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3" name="Textfeld 2">
            <a:extLst>
              <a:ext uri="{FF2B5EF4-FFF2-40B4-BE49-F238E27FC236}">
                <a16:creationId xmlns:a16="http://schemas.microsoft.com/office/drawing/2014/main" id="{7A0CBD36-6AE7-574E-F924-133A5BFCE0A1}"/>
              </a:ext>
            </a:extLst>
          </p:cNvPr>
          <p:cNvSpPr txBox="1"/>
          <p:nvPr/>
        </p:nvSpPr>
        <p:spPr>
          <a:xfrm>
            <a:off x="329184" y="1162192"/>
            <a:ext cx="8449056" cy="38164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noProof="0" dirty="0">
                <a:solidFill>
                  <a:schemeClr val="tx1"/>
                </a:solidFill>
              </a:rPr>
              <a:t>§ 201 	</a:t>
            </a:r>
            <a:r>
              <a:rPr lang="de-DE" sz="2000" b="1" noProof="0" dirty="0">
                <a:solidFill>
                  <a:srgbClr val="275E99"/>
                </a:solidFill>
              </a:rPr>
              <a:t>Kleidung</a:t>
            </a:r>
            <a:endParaRPr lang="de-DE" sz="2000" b="1" noProof="0" dirty="0">
              <a:solidFill>
                <a:schemeClr val="tx1"/>
              </a:solidFill>
            </a:endParaRPr>
          </a:p>
          <a:p>
            <a:pPr algn="just"/>
            <a:r>
              <a:rPr lang="de-DE" b="1" dirty="0">
                <a:solidFill>
                  <a:schemeClr val="tx1"/>
                </a:solidFill>
              </a:rPr>
              <a:t>	</a:t>
            </a:r>
            <a:r>
              <a:rPr lang="de-DE" dirty="0">
                <a:solidFill>
                  <a:schemeClr val="tx1"/>
                </a:solidFill>
              </a:rPr>
              <a:t>Neu hinzu und Entfernt:</a:t>
            </a:r>
            <a:endParaRPr lang="de-DE" b="1" noProof="0" dirty="0">
              <a:solidFill>
                <a:schemeClr val="tx1"/>
              </a:solidFill>
            </a:endParaRPr>
          </a:p>
          <a:p>
            <a:pPr algn="just"/>
            <a:r>
              <a:rPr lang="de-DE" sz="2000" b="1" dirty="0">
                <a:solidFill>
                  <a:schemeClr val="tx1"/>
                </a:solidFill>
              </a:rPr>
              <a:t>	</a:t>
            </a:r>
            <a:r>
              <a:rPr lang="de-DE" dirty="0"/>
              <a:t>Die Mannschaften müssen in einer einheitlichen, der Wettbewerbsart 	entsprechenden Sportoberkörper-bekleidung den Wettbewerb bestreiten 	(Regel 321 IER). </a:t>
            </a:r>
            <a:r>
              <a:rPr lang="de-DE" dirty="0">
                <a:solidFill>
                  <a:srgbClr val="00B050"/>
                </a:solidFill>
              </a:rPr>
              <a:t>Ergänzungen hierzu siehe Spitzensport.</a:t>
            </a:r>
            <a:endParaRPr lang="de-DE" b="1" dirty="0">
              <a:solidFill>
                <a:srgbClr val="00B050"/>
              </a:solidFill>
            </a:endParaRPr>
          </a:p>
          <a:p>
            <a:pPr algn="just"/>
            <a:endParaRPr lang="de-DE" sz="800" dirty="0"/>
          </a:p>
          <a:p>
            <a:pPr algn="just"/>
            <a:r>
              <a:rPr lang="de-DE" dirty="0"/>
              <a:t>	Eine Einkleidung, die mit dem Schiedsrichterdress </a:t>
            </a:r>
            <a:r>
              <a:rPr lang="de-DE" strike="sngStrike" dirty="0">
                <a:solidFill>
                  <a:srgbClr val="FF0000"/>
                </a:solidFill>
              </a:rPr>
              <a:t>(schwarz-weiß-</a:t>
            </a:r>
            <a:r>
              <a:rPr lang="de-DE" dirty="0"/>
              <a:t>	</a:t>
            </a:r>
            <a:r>
              <a:rPr lang="de-DE" strike="sngStrike" dirty="0">
                <a:solidFill>
                  <a:srgbClr val="FF0000"/>
                </a:solidFill>
              </a:rPr>
              <a:t>gestreift)</a:t>
            </a:r>
            <a:r>
              <a:rPr lang="de-DE" dirty="0">
                <a:solidFill>
                  <a:srgbClr val="FF0000"/>
                </a:solidFill>
              </a:rPr>
              <a:t> </a:t>
            </a:r>
            <a:r>
              <a:rPr lang="de-DE" dirty="0"/>
              <a:t>verwechselt werden kann, ist als Wettbewerbskleidung 	nicht zugelassen.</a:t>
            </a:r>
            <a:endParaRPr lang="de-DE" b="1" dirty="0"/>
          </a:p>
          <a:p>
            <a:pPr algn="just"/>
            <a:endParaRPr lang="de-DE" sz="800" dirty="0"/>
          </a:p>
          <a:p>
            <a:pPr algn="just"/>
            <a:r>
              <a:rPr lang="de-DE" dirty="0"/>
              <a:t>	</a:t>
            </a:r>
            <a:r>
              <a:rPr lang="de-DE" dirty="0">
                <a:solidFill>
                  <a:srgbClr val="00B050"/>
                </a:solidFill>
              </a:rPr>
              <a:t>Es ist sicherzustellen, dass der Schiedsrichter eindeutig identifizierbar 	sein muss und mit der Bekleidung der Mannschaften nicht verwechselt 	werden kann. Dabei kann von der traditionellen schwarz-weiß-gestreiften 	Schiedsrichterbekleidung abgewichen werden.</a:t>
            </a:r>
            <a:endParaRPr lang="de-DE" b="1" dirty="0">
              <a:solidFill>
                <a:srgbClr val="00B050"/>
              </a:solidFill>
            </a:endParaRPr>
          </a:p>
        </p:txBody>
      </p:sp>
      <p:sp>
        <p:nvSpPr>
          <p:cNvPr id="7" name="Abschnitt 1…">
            <a:extLst>
              <a:ext uri="{FF2B5EF4-FFF2-40B4-BE49-F238E27FC236}">
                <a16:creationId xmlns:a16="http://schemas.microsoft.com/office/drawing/2014/main" id="{89D417C0-9A4C-2CE2-DDCE-4A84B07C537A}"/>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       INTERNATIONALE SPIELORDNUNG (ISpO)</a:t>
            </a:r>
            <a:br>
              <a:rPr lang="de-DE" dirty="0"/>
            </a:br>
            <a:r>
              <a:rPr lang="de-DE" dirty="0"/>
              <a:t>     Gruppe 2 - Spielkleidung</a:t>
            </a:r>
            <a:endParaRPr lang="de-DE" noProof="0" dirty="0"/>
          </a:p>
          <a:p>
            <a:pPr defTabSz="713231">
              <a:defRPr sz="2574"/>
            </a:pPr>
            <a:r>
              <a:rPr lang="de-DE" noProof="0" dirty="0"/>
              <a:t> </a:t>
            </a:r>
          </a:p>
        </p:txBody>
      </p:sp>
      <p:sp>
        <p:nvSpPr>
          <p:cNvPr id="2" name="Textfeld 1">
            <a:extLst>
              <a:ext uri="{FF2B5EF4-FFF2-40B4-BE49-F238E27FC236}">
                <a16:creationId xmlns:a16="http://schemas.microsoft.com/office/drawing/2014/main" id="{150A7451-28F7-0FA7-91F2-3AF6DB174184}"/>
              </a:ext>
            </a:extLst>
          </p:cNvPr>
          <p:cNvSpPr txBox="1"/>
          <p:nvPr/>
        </p:nvSpPr>
        <p:spPr>
          <a:xfrm>
            <a:off x="329184" y="5019186"/>
            <a:ext cx="8449056" cy="4001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noProof="0" dirty="0">
                <a:solidFill>
                  <a:schemeClr val="tx1"/>
                </a:solidFill>
              </a:rPr>
              <a:t>§ 202 	</a:t>
            </a:r>
            <a:r>
              <a:rPr lang="de-DE" sz="2000" b="1" dirty="0">
                <a:solidFill>
                  <a:srgbClr val="FF0000"/>
                </a:solidFill>
              </a:rPr>
              <a:t>Entfernt</a:t>
            </a:r>
            <a:endParaRPr lang="de-DE" sz="2000" dirty="0">
              <a:solidFill>
                <a:srgbClr val="FF0000"/>
              </a:solidFill>
            </a:endParaRPr>
          </a:p>
        </p:txBody>
      </p:sp>
    </p:spTree>
    <p:extLst>
      <p:ext uri="{BB962C8B-B14F-4D97-AF65-F5344CB8AC3E}">
        <p14:creationId xmlns:p14="http://schemas.microsoft.com/office/powerpoint/2010/main" val="1485327808"/>
      </p:ext>
    </p:extLst>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D5EA9C-F0B2-7081-E91A-31F8ED0B373B}"/>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2772568C-37FF-1D33-3D89-442A81B85371}"/>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59</a:t>
            </a:fld>
            <a:endParaRPr dirty="0"/>
          </a:p>
        </p:txBody>
      </p:sp>
      <p:sp>
        <p:nvSpPr>
          <p:cNvPr id="32" name="Text">
            <a:extLst>
              <a:ext uri="{FF2B5EF4-FFF2-40B4-BE49-F238E27FC236}">
                <a16:creationId xmlns:a16="http://schemas.microsoft.com/office/drawing/2014/main" id="{04572B13-D8F8-5D2D-39FE-EA6D9CDECADB}"/>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3" name="Textfeld 2">
            <a:extLst>
              <a:ext uri="{FF2B5EF4-FFF2-40B4-BE49-F238E27FC236}">
                <a16:creationId xmlns:a16="http://schemas.microsoft.com/office/drawing/2014/main" id="{C1C6FE93-A59E-376A-879C-88224E80FD52}"/>
              </a:ext>
            </a:extLst>
          </p:cNvPr>
          <p:cNvSpPr txBox="1"/>
          <p:nvPr/>
        </p:nvSpPr>
        <p:spPr>
          <a:xfrm>
            <a:off x="329184" y="1162192"/>
            <a:ext cx="8449056" cy="153888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noProof="0" dirty="0">
                <a:solidFill>
                  <a:schemeClr val="tx1"/>
                </a:solidFill>
              </a:rPr>
              <a:t>§ 203 	</a:t>
            </a:r>
            <a:r>
              <a:rPr lang="de-DE" sz="2000" b="1" noProof="0" dirty="0">
                <a:solidFill>
                  <a:srgbClr val="275E99"/>
                </a:solidFill>
              </a:rPr>
              <a:t>Gleitschutz</a:t>
            </a:r>
            <a:endParaRPr lang="de-DE" sz="2000" b="1" noProof="0" dirty="0">
              <a:solidFill>
                <a:schemeClr val="tx1"/>
              </a:solidFill>
            </a:endParaRPr>
          </a:p>
          <a:p>
            <a:pPr algn="just"/>
            <a:r>
              <a:rPr lang="de-DE" b="1" dirty="0">
                <a:solidFill>
                  <a:schemeClr val="tx1"/>
                </a:solidFill>
              </a:rPr>
              <a:t>	</a:t>
            </a:r>
            <a:r>
              <a:rPr lang="de-DE" dirty="0">
                <a:solidFill>
                  <a:schemeClr val="tx1"/>
                </a:solidFill>
              </a:rPr>
              <a:t>Neu hinzu:</a:t>
            </a:r>
            <a:endParaRPr lang="de-DE" b="1" noProof="0" dirty="0">
              <a:solidFill>
                <a:schemeClr val="tx1"/>
              </a:solidFill>
            </a:endParaRPr>
          </a:p>
          <a:p>
            <a:pPr algn="just"/>
            <a:r>
              <a:rPr lang="de-DE" sz="2000" b="1" dirty="0">
                <a:solidFill>
                  <a:schemeClr val="tx1"/>
                </a:solidFill>
              </a:rPr>
              <a:t>	</a:t>
            </a:r>
            <a:r>
              <a:rPr lang="de-DE" dirty="0"/>
              <a:t>Die Verwendung von Gleitschutz, der die Sportböden verändert, ist 	verboten. Bei Turnieren auf Natureis und bei Weiten- und </a:t>
            </a:r>
            <a:r>
              <a:rPr lang="de-DE" dirty="0">
                <a:solidFill>
                  <a:srgbClr val="00B050"/>
                </a:solidFill>
              </a:rPr>
              <a:t>Speed-</a:t>
            </a:r>
            <a:r>
              <a:rPr lang="de-DE" dirty="0"/>
              <a:t>	</a:t>
            </a:r>
            <a:r>
              <a:rPr lang="de-DE" dirty="0">
                <a:solidFill>
                  <a:srgbClr val="00B050"/>
                </a:solidFill>
              </a:rPr>
              <a:t>Wettbewerben</a:t>
            </a:r>
            <a:r>
              <a:rPr lang="de-DE" dirty="0"/>
              <a:t> gilt dieses Verbot nicht (Regeln IER 322, 512, 603, </a:t>
            </a:r>
            <a:r>
              <a:rPr lang="de-DE" dirty="0">
                <a:solidFill>
                  <a:srgbClr val="00B050"/>
                </a:solidFill>
              </a:rPr>
              <a:t>654</a:t>
            </a:r>
            <a:r>
              <a:rPr lang="de-DE" dirty="0"/>
              <a:t>). </a:t>
            </a:r>
            <a:endParaRPr lang="de-DE" b="1" dirty="0">
              <a:solidFill>
                <a:srgbClr val="00B050"/>
              </a:solidFill>
            </a:endParaRPr>
          </a:p>
        </p:txBody>
      </p:sp>
      <p:sp>
        <p:nvSpPr>
          <p:cNvPr id="7" name="Abschnitt 1…">
            <a:extLst>
              <a:ext uri="{FF2B5EF4-FFF2-40B4-BE49-F238E27FC236}">
                <a16:creationId xmlns:a16="http://schemas.microsoft.com/office/drawing/2014/main" id="{E07A45DF-2492-A62F-A4BE-823F6E463557}"/>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       INTERNATIONALE SPIELORDNUNG (ISpO)</a:t>
            </a:r>
            <a:br>
              <a:rPr lang="de-DE" dirty="0"/>
            </a:br>
            <a:r>
              <a:rPr lang="de-DE" dirty="0"/>
              <a:t>     Gruppe 2 - Spielkleidung</a:t>
            </a:r>
            <a:endParaRPr lang="de-DE" noProof="0" dirty="0"/>
          </a:p>
          <a:p>
            <a:pPr defTabSz="713231">
              <a:defRPr sz="2574"/>
            </a:pPr>
            <a:r>
              <a:rPr lang="de-DE" noProof="0" dirty="0"/>
              <a:t> </a:t>
            </a:r>
          </a:p>
        </p:txBody>
      </p:sp>
    </p:spTree>
    <p:extLst>
      <p:ext uri="{BB962C8B-B14F-4D97-AF65-F5344CB8AC3E}">
        <p14:creationId xmlns:p14="http://schemas.microsoft.com/office/powerpoint/2010/main" val="451245274"/>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23A33-CB22-5288-7EB0-00F318636D19}"/>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4738EF85-1BC2-2229-327E-FDD10E6983DA}"/>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6</a:t>
            </a:fld>
            <a:endParaRPr dirty="0"/>
          </a:p>
        </p:txBody>
      </p:sp>
      <p:sp>
        <p:nvSpPr>
          <p:cNvPr id="32" name="Text">
            <a:extLst>
              <a:ext uri="{FF2B5EF4-FFF2-40B4-BE49-F238E27FC236}">
                <a16:creationId xmlns:a16="http://schemas.microsoft.com/office/drawing/2014/main" id="{D487B02B-7F6A-074B-4E8C-A67E5FF6E8B8}"/>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6" name="Abschnitt 1…">
            <a:extLst>
              <a:ext uri="{FF2B5EF4-FFF2-40B4-BE49-F238E27FC236}">
                <a16:creationId xmlns:a16="http://schemas.microsoft.com/office/drawing/2014/main" id="{E2AAE1D7-BE0B-D7AB-D599-1751D0B19B7F}"/>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Abschnitt 3</a:t>
            </a:r>
            <a:br>
              <a:rPr lang="de-DE" dirty="0"/>
            </a:br>
            <a:r>
              <a:rPr lang="de-DE" dirty="0"/>
              <a:t>Spiel-, Sport-, Ausrüstungsgegenstände</a:t>
            </a:r>
            <a:endParaRPr lang="de-DE" noProof="0" dirty="0"/>
          </a:p>
          <a:p>
            <a:pPr defTabSz="713231">
              <a:defRPr sz="2574"/>
            </a:pPr>
            <a:r>
              <a:rPr lang="de-DE" noProof="0" dirty="0"/>
              <a:t> </a:t>
            </a:r>
          </a:p>
        </p:txBody>
      </p:sp>
      <p:sp>
        <p:nvSpPr>
          <p:cNvPr id="9" name="Textfeld 8">
            <a:extLst>
              <a:ext uri="{FF2B5EF4-FFF2-40B4-BE49-F238E27FC236}">
                <a16:creationId xmlns:a16="http://schemas.microsoft.com/office/drawing/2014/main" id="{EFA276AF-99BE-80F5-3F40-C625F2BFC23C}"/>
              </a:ext>
            </a:extLst>
          </p:cNvPr>
          <p:cNvSpPr txBox="1"/>
          <p:nvPr/>
        </p:nvSpPr>
        <p:spPr>
          <a:xfrm>
            <a:off x="329184" y="1153179"/>
            <a:ext cx="8449056" cy="29854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303 </a:t>
            </a:r>
            <a:r>
              <a:rPr lang="de-DE" sz="2000" b="1" dirty="0">
                <a:solidFill>
                  <a:srgbClr val="275E99"/>
                </a:solidFill>
              </a:rPr>
              <a:t>Stockkörper, Stiel, Laufsohlen</a:t>
            </a:r>
          </a:p>
          <a:p>
            <a:pPr algn="just"/>
            <a:r>
              <a:rPr lang="de-DE" b="1" dirty="0">
                <a:solidFill>
                  <a:srgbClr val="275E99"/>
                </a:solidFill>
              </a:rPr>
              <a:t>	</a:t>
            </a:r>
            <a:r>
              <a:rPr lang="de-DE" dirty="0">
                <a:solidFill>
                  <a:schemeClr val="tx1"/>
                </a:solidFill>
              </a:rPr>
              <a:t>Neu hinzu:</a:t>
            </a:r>
          </a:p>
          <a:p>
            <a:pPr algn="just"/>
            <a:r>
              <a:rPr lang="de-DE" i="1" dirty="0">
                <a:solidFill>
                  <a:srgbClr val="00B050"/>
                </a:solidFill>
              </a:rPr>
              <a:t>	Hinweis:	Das Zerlegen (Demontage) von Sommerlaufsohlen sowie 	sämtlichen SGT ist ausschließlich den Herstellern und der IFI-Prüfstelle 	vorbehalten. Nachweisbare Eingriffe durch Spieler oder Dritte gelten als 	regelwidrige Manipulation.</a:t>
            </a:r>
            <a:r>
              <a:rPr lang="de-DE" sz="2000" dirty="0">
                <a:solidFill>
                  <a:srgbClr val="00B050"/>
                </a:solidFill>
              </a:rPr>
              <a:t> </a:t>
            </a:r>
          </a:p>
          <a:p>
            <a:pPr algn="just"/>
            <a:r>
              <a:rPr lang="de-DE" sz="2000" dirty="0">
                <a:solidFill>
                  <a:srgbClr val="00B050"/>
                </a:solidFill>
              </a:rPr>
              <a:t>	</a:t>
            </a:r>
            <a:r>
              <a:rPr lang="de-DE" sz="2000" dirty="0">
                <a:solidFill>
                  <a:schemeClr val="tx1"/>
                </a:solidFill>
              </a:rPr>
              <a:t>…</a:t>
            </a:r>
          </a:p>
          <a:p>
            <a:pPr algn="just"/>
            <a:r>
              <a:rPr lang="de-DE" dirty="0"/>
              <a:t>	In Schülerwettbewerben (ISpO § 110 a) ) darf nur der Schülerstock Typ E 	bzw. Light gespielt werden. Dieser ist in allen anderen Spielklassen 	verboten (ausgenommen Weiten- </a:t>
            </a:r>
            <a:r>
              <a:rPr lang="de-DE" dirty="0">
                <a:solidFill>
                  <a:srgbClr val="00B050"/>
                </a:solidFill>
              </a:rPr>
              <a:t>und Speed-Wettbewerb</a:t>
            </a:r>
            <a:r>
              <a:rPr lang="de-DE" dirty="0"/>
              <a:t>). </a:t>
            </a:r>
            <a:r>
              <a:rPr lang="de-DE" dirty="0">
                <a:solidFill>
                  <a:srgbClr val="00B050"/>
                </a:solidFill>
              </a:rPr>
              <a:t> </a:t>
            </a:r>
            <a:endParaRPr lang="de-DE" sz="2000" dirty="0">
              <a:solidFill>
                <a:srgbClr val="00B050"/>
              </a:solidFill>
            </a:endParaRPr>
          </a:p>
        </p:txBody>
      </p:sp>
    </p:spTree>
    <p:extLst>
      <p:ext uri="{BB962C8B-B14F-4D97-AF65-F5344CB8AC3E}">
        <p14:creationId xmlns:p14="http://schemas.microsoft.com/office/powerpoint/2010/main" val="775545863"/>
      </p:ext>
    </p:extLst>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EE07F-980F-A499-E742-81FE6A48DC95}"/>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B9679AFB-D4E3-6587-7FBF-C8EF9491F654}"/>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60</a:t>
            </a:fld>
            <a:endParaRPr dirty="0"/>
          </a:p>
        </p:txBody>
      </p:sp>
      <p:sp>
        <p:nvSpPr>
          <p:cNvPr id="32" name="Text">
            <a:extLst>
              <a:ext uri="{FF2B5EF4-FFF2-40B4-BE49-F238E27FC236}">
                <a16:creationId xmlns:a16="http://schemas.microsoft.com/office/drawing/2014/main" id="{694E9995-FB8F-EBBB-2CB5-45C67DFCFE8F}"/>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3" name="Textfeld 2">
            <a:extLst>
              <a:ext uri="{FF2B5EF4-FFF2-40B4-BE49-F238E27FC236}">
                <a16:creationId xmlns:a16="http://schemas.microsoft.com/office/drawing/2014/main" id="{8C54BFA9-7CE8-8968-3D99-4C2DA047C4A9}"/>
              </a:ext>
            </a:extLst>
          </p:cNvPr>
          <p:cNvSpPr txBox="1"/>
          <p:nvPr/>
        </p:nvSpPr>
        <p:spPr>
          <a:xfrm>
            <a:off x="329184" y="1162192"/>
            <a:ext cx="8449056" cy="273920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noProof="0" dirty="0">
                <a:solidFill>
                  <a:schemeClr val="tx1"/>
                </a:solidFill>
              </a:rPr>
              <a:t>§ 301 	</a:t>
            </a:r>
            <a:r>
              <a:rPr lang="de-DE" sz="2000" b="1" noProof="0" dirty="0">
                <a:solidFill>
                  <a:srgbClr val="275E99"/>
                </a:solidFill>
              </a:rPr>
              <a:t>Startkarten</a:t>
            </a:r>
            <a:endParaRPr lang="de-DE" sz="2000" b="1" noProof="0" dirty="0">
              <a:solidFill>
                <a:schemeClr val="tx1"/>
              </a:solidFill>
            </a:endParaRPr>
          </a:p>
          <a:p>
            <a:pPr algn="just"/>
            <a:r>
              <a:rPr lang="de-DE" b="1" dirty="0">
                <a:solidFill>
                  <a:schemeClr val="tx1"/>
                </a:solidFill>
              </a:rPr>
              <a:t>	</a:t>
            </a:r>
            <a:r>
              <a:rPr lang="de-DE" dirty="0">
                <a:solidFill>
                  <a:schemeClr val="tx1"/>
                </a:solidFill>
              </a:rPr>
              <a:t>Neu hinzu und Entfernt:</a:t>
            </a:r>
            <a:endParaRPr lang="de-DE" b="1" noProof="0" dirty="0">
              <a:solidFill>
                <a:schemeClr val="tx1"/>
              </a:solidFill>
            </a:endParaRPr>
          </a:p>
          <a:p>
            <a:pPr algn="just"/>
            <a:r>
              <a:rPr lang="de-DE" sz="2000" b="1" dirty="0">
                <a:solidFill>
                  <a:schemeClr val="tx1"/>
                </a:solidFill>
              </a:rPr>
              <a:t>	</a:t>
            </a:r>
            <a:r>
              <a:rPr lang="de-DE" b="1" dirty="0"/>
              <a:t>Startkarten:</a:t>
            </a:r>
            <a:r>
              <a:rPr lang="de-DE" dirty="0"/>
              <a:t> Nach Auslosung bzw. Erfüllung von § 134 werden die 	Teilnehmer oder Mannschaften in der Reihenfolge der Verlosung in die 	für den Wettbewerb vorgesehene Startkarte eingetragen. Form und 	Musterbeispiel: siehe Abb. 16 - Mannschaftsspiel, Abb. 17 - 	Zielwettbewerb, Abb. 18 - Weiten- und </a:t>
            </a:r>
            <a:r>
              <a:rPr lang="de-DE" dirty="0">
                <a:solidFill>
                  <a:srgbClr val="00B050"/>
                </a:solidFill>
              </a:rPr>
              <a:t>Speed-Wettbewerb 	</a:t>
            </a:r>
            <a:r>
              <a:rPr lang="de-DE" strike="sngStrike" dirty="0">
                <a:solidFill>
                  <a:srgbClr val="FF0000"/>
                </a:solidFill>
              </a:rPr>
              <a:t>Schnellwettbewerb</a:t>
            </a:r>
            <a:r>
              <a:rPr lang="de-DE" dirty="0"/>
              <a:t>.</a:t>
            </a:r>
            <a:endParaRPr lang="de-DE" b="1" dirty="0"/>
          </a:p>
          <a:p>
            <a:pPr algn="just"/>
            <a:endParaRPr lang="de-DE" b="1" dirty="0">
              <a:solidFill>
                <a:srgbClr val="00B050"/>
              </a:solidFill>
            </a:endParaRPr>
          </a:p>
        </p:txBody>
      </p:sp>
      <p:sp>
        <p:nvSpPr>
          <p:cNvPr id="7" name="Abschnitt 1…">
            <a:extLst>
              <a:ext uri="{FF2B5EF4-FFF2-40B4-BE49-F238E27FC236}">
                <a16:creationId xmlns:a16="http://schemas.microsoft.com/office/drawing/2014/main" id="{342787A2-3748-5B38-9A6E-B4A9F78632B0}"/>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       INTERNATIONALE SPIELORDNUNG (ISpO)</a:t>
            </a:r>
            <a:br>
              <a:rPr lang="de-DE" dirty="0"/>
            </a:br>
            <a:r>
              <a:rPr lang="de-DE" dirty="0"/>
              <a:t>     Gruppe 3 - Formblätter</a:t>
            </a:r>
            <a:endParaRPr lang="de-DE" noProof="0" dirty="0"/>
          </a:p>
          <a:p>
            <a:pPr defTabSz="713231">
              <a:defRPr sz="2574"/>
            </a:pPr>
            <a:r>
              <a:rPr lang="de-DE" noProof="0" dirty="0"/>
              <a:t> </a:t>
            </a:r>
          </a:p>
        </p:txBody>
      </p:sp>
    </p:spTree>
    <p:extLst>
      <p:ext uri="{BB962C8B-B14F-4D97-AF65-F5344CB8AC3E}">
        <p14:creationId xmlns:p14="http://schemas.microsoft.com/office/powerpoint/2010/main" val="2379447556"/>
      </p:ext>
    </p:extLst>
  </p:cSld>
  <p:clrMapOvr>
    <a:masterClrMapping/>
  </p:clrMapOvr>
  <p:transition spd="med"/>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2C45F-4C6C-C720-170A-C8D79B25FFAF}"/>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8B51F55C-73CF-986C-07A0-2F94A4309784}"/>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61</a:t>
            </a:fld>
            <a:endParaRPr dirty="0"/>
          </a:p>
        </p:txBody>
      </p:sp>
      <p:sp>
        <p:nvSpPr>
          <p:cNvPr id="32" name="Text">
            <a:extLst>
              <a:ext uri="{FF2B5EF4-FFF2-40B4-BE49-F238E27FC236}">
                <a16:creationId xmlns:a16="http://schemas.microsoft.com/office/drawing/2014/main" id="{3275A9F4-B169-E535-B0AF-48A68065EBD6}"/>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3" name="Textfeld 2">
            <a:extLst>
              <a:ext uri="{FF2B5EF4-FFF2-40B4-BE49-F238E27FC236}">
                <a16:creationId xmlns:a16="http://schemas.microsoft.com/office/drawing/2014/main" id="{BCE8009B-8BB2-6451-39B4-651447AB7F86}"/>
              </a:ext>
            </a:extLst>
          </p:cNvPr>
          <p:cNvSpPr txBox="1"/>
          <p:nvPr/>
        </p:nvSpPr>
        <p:spPr>
          <a:xfrm>
            <a:off x="329184" y="1162192"/>
            <a:ext cx="8449056" cy="153888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noProof="0" dirty="0">
                <a:solidFill>
                  <a:schemeClr val="tx1"/>
                </a:solidFill>
              </a:rPr>
              <a:t>§ 402 	</a:t>
            </a:r>
            <a:r>
              <a:rPr lang="de-DE" sz="2000" b="1" noProof="0" dirty="0">
                <a:solidFill>
                  <a:srgbClr val="275E99"/>
                </a:solidFill>
              </a:rPr>
              <a:t>Vergabe, Durchführung und Wertung</a:t>
            </a:r>
            <a:endParaRPr lang="de-DE" sz="2000" b="1" noProof="0" dirty="0">
              <a:solidFill>
                <a:schemeClr val="tx1"/>
              </a:solidFill>
            </a:endParaRPr>
          </a:p>
          <a:p>
            <a:pPr algn="just"/>
            <a:r>
              <a:rPr lang="de-DE" b="1" dirty="0">
                <a:solidFill>
                  <a:schemeClr val="tx1"/>
                </a:solidFill>
              </a:rPr>
              <a:t>	</a:t>
            </a:r>
            <a:r>
              <a:rPr lang="de-DE" dirty="0">
                <a:solidFill>
                  <a:schemeClr val="tx1"/>
                </a:solidFill>
              </a:rPr>
              <a:t>Neu hinzu:</a:t>
            </a:r>
            <a:endParaRPr lang="de-DE" b="1" noProof="0" dirty="0">
              <a:solidFill>
                <a:schemeClr val="tx1"/>
              </a:solidFill>
            </a:endParaRPr>
          </a:p>
          <a:p>
            <a:pPr algn="just"/>
            <a:r>
              <a:rPr lang="de-DE" sz="2000" b="1" dirty="0">
                <a:solidFill>
                  <a:schemeClr val="tx1"/>
                </a:solidFill>
              </a:rPr>
              <a:t>	</a:t>
            </a:r>
            <a:r>
              <a:rPr lang="de-DE" dirty="0"/>
              <a:t>Weltmeisterschaften im Mannschaftsspiel und Zielwettbewerb für Damen, 	Herren und Junioren/innen U23 sowie Weiten- bzw. </a:t>
            </a:r>
            <a:r>
              <a:rPr lang="de-DE" dirty="0">
                <a:solidFill>
                  <a:srgbClr val="00B050"/>
                </a:solidFill>
              </a:rPr>
              <a:t>Speed-Wettbewerb</a:t>
            </a:r>
            <a:r>
              <a:rPr lang="de-DE" dirty="0"/>
              <a:t> 	für Damen, Herren und Junioren U23. </a:t>
            </a:r>
            <a:endParaRPr lang="de-DE" b="1" dirty="0"/>
          </a:p>
        </p:txBody>
      </p:sp>
      <p:sp>
        <p:nvSpPr>
          <p:cNvPr id="7" name="Abschnitt 1…">
            <a:extLst>
              <a:ext uri="{FF2B5EF4-FFF2-40B4-BE49-F238E27FC236}">
                <a16:creationId xmlns:a16="http://schemas.microsoft.com/office/drawing/2014/main" id="{E4BE1EA0-CC47-C0A4-E81E-59293843F80F}"/>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       INTERNATIONALE SPIELORDNUNG (ISpO)</a:t>
            </a:r>
            <a:br>
              <a:rPr lang="de-DE" dirty="0"/>
            </a:br>
            <a:r>
              <a:rPr lang="de-DE" dirty="0"/>
              <a:t>     Gruppe 4 - Meisterschaften</a:t>
            </a:r>
            <a:endParaRPr lang="de-DE" noProof="0" dirty="0"/>
          </a:p>
          <a:p>
            <a:pPr defTabSz="713231">
              <a:defRPr sz="2574"/>
            </a:pPr>
            <a:r>
              <a:rPr lang="de-DE" noProof="0" dirty="0"/>
              <a:t> </a:t>
            </a:r>
          </a:p>
        </p:txBody>
      </p:sp>
      <p:sp>
        <p:nvSpPr>
          <p:cNvPr id="2" name="Textfeld 1">
            <a:extLst>
              <a:ext uri="{FF2B5EF4-FFF2-40B4-BE49-F238E27FC236}">
                <a16:creationId xmlns:a16="http://schemas.microsoft.com/office/drawing/2014/main" id="{70DF163B-62C6-C773-C1F8-683C3807AA41}"/>
              </a:ext>
            </a:extLst>
          </p:cNvPr>
          <p:cNvSpPr txBox="1"/>
          <p:nvPr/>
        </p:nvSpPr>
        <p:spPr>
          <a:xfrm>
            <a:off x="329184" y="2852929"/>
            <a:ext cx="8449056" cy="12618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 404 	</a:t>
            </a:r>
            <a:r>
              <a:rPr lang="de-DE" sz="2000" b="1" dirty="0">
                <a:solidFill>
                  <a:srgbClr val="275E99"/>
                </a:solidFill>
              </a:rPr>
              <a:t>Nationale Meisterschaften</a:t>
            </a:r>
          </a:p>
          <a:p>
            <a:pPr algn="just"/>
            <a:r>
              <a:rPr lang="de-DE" b="1" dirty="0">
                <a:solidFill>
                  <a:schemeClr val="tx1"/>
                </a:solidFill>
              </a:rPr>
              <a:t>	</a:t>
            </a:r>
            <a:r>
              <a:rPr lang="de-DE" dirty="0">
                <a:solidFill>
                  <a:schemeClr val="tx1"/>
                </a:solidFill>
              </a:rPr>
              <a:t>Neu hinzu: </a:t>
            </a:r>
          </a:p>
          <a:p>
            <a:pPr algn="just"/>
            <a:r>
              <a:rPr lang="de-DE" dirty="0">
                <a:solidFill>
                  <a:schemeClr val="tx1"/>
                </a:solidFill>
              </a:rPr>
              <a:t>	</a:t>
            </a:r>
            <a:r>
              <a:rPr lang="de-DE" dirty="0"/>
              <a:t>Nationale Meisterschaften auf allen Ebenen im Mannschaftsspiel, Ziel-, 	Weiten-, </a:t>
            </a:r>
            <a:r>
              <a:rPr lang="de-DE" dirty="0">
                <a:solidFill>
                  <a:srgbClr val="00B050"/>
                </a:solidFill>
              </a:rPr>
              <a:t>Speed-Wettbewerb</a:t>
            </a:r>
            <a:r>
              <a:rPr lang="de-DE" dirty="0"/>
              <a:t> und für alle Spielklassen.</a:t>
            </a:r>
            <a:endParaRPr lang="de-DE" dirty="0">
              <a:solidFill>
                <a:schemeClr val="tx1"/>
              </a:solidFill>
            </a:endParaRPr>
          </a:p>
        </p:txBody>
      </p:sp>
    </p:spTree>
    <p:extLst>
      <p:ext uri="{BB962C8B-B14F-4D97-AF65-F5344CB8AC3E}">
        <p14:creationId xmlns:p14="http://schemas.microsoft.com/office/powerpoint/2010/main" val="611622680"/>
      </p:ext>
    </p:extLst>
  </p:cSld>
  <p:clrMapOvr>
    <a:masterClrMapping/>
  </p:clrMapOvr>
  <p:transition spd="med"/>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195A9-B6BC-7A04-45A7-D26F12AD4DEC}"/>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CC2FD5FC-48FA-5EC0-1AF5-7F038CD5F79E}"/>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62</a:t>
            </a:fld>
            <a:endParaRPr dirty="0"/>
          </a:p>
        </p:txBody>
      </p:sp>
      <p:sp>
        <p:nvSpPr>
          <p:cNvPr id="32" name="Text">
            <a:extLst>
              <a:ext uri="{FF2B5EF4-FFF2-40B4-BE49-F238E27FC236}">
                <a16:creationId xmlns:a16="http://schemas.microsoft.com/office/drawing/2014/main" id="{8B53E855-CDFD-3A07-588D-E236654A68DC}"/>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3" name="Textfeld 2">
            <a:extLst>
              <a:ext uri="{FF2B5EF4-FFF2-40B4-BE49-F238E27FC236}">
                <a16:creationId xmlns:a16="http://schemas.microsoft.com/office/drawing/2014/main" id="{3C9EBF99-6FC4-F133-AAF8-E5F52AA4BE33}"/>
              </a:ext>
            </a:extLst>
          </p:cNvPr>
          <p:cNvSpPr txBox="1"/>
          <p:nvPr/>
        </p:nvSpPr>
        <p:spPr>
          <a:xfrm>
            <a:off x="329184" y="1162192"/>
            <a:ext cx="8449056" cy="38164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noProof="0" dirty="0">
                <a:solidFill>
                  <a:schemeClr val="tx1"/>
                </a:solidFill>
              </a:rPr>
              <a:t>§ 417 	</a:t>
            </a:r>
            <a:r>
              <a:rPr lang="de-DE" sz="2000" b="1" noProof="0" dirty="0">
                <a:solidFill>
                  <a:srgbClr val="275E99"/>
                </a:solidFill>
              </a:rPr>
              <a:t>Kontrolle des Sportgerätes</a:t>
            </a:r>
            <a:endParaRPr lang="de-DE" sz="2000" b="1" noProof="0" dirty="0">
              <a:solidFill>
                <a:schemeClr val="tx1"/>
              </a:solidFill>
            </a:endParaRPr>
          </a:p>
          <a:p>
            <a:pPr algn="just"/>
            <a:r>
              <a:rPr lang="de-DE" b="1" dirty="0">
                <a:solidFill>
                  <a:schemeClr val="tx1"/>
                </a:solidFill>
              </a:rPr>
              <a:t>	</a:t>
            </a:r>
            <a:r>
              <a:rPr lang="de-DE" dirty="0">
                <a:solidFill>
                  <a:schemeClr val="tx1"/>
                </a:solidFill>
              </a:rPr>
              <a:t>Neu hinzu:</a:t>
            </a:r>
            <a:endParaRPr lang="de-DE" b="1" noProof="0" dirty="0">
              <a:solidFill>
                <a:schemeClr val="tx1"/>
              </a:solidFill>
            </a:endParaRPr>
          </a:p>
          <a:p>
            <a:r>
              <a:rPr lang="de-DE" sz="2000" b="1" dirty="0">
                <a:solidFill>
                  <a:schemeClr val="tx1"/>
                </a:solidFill>
              </a:rPr>
              <a:t>	</a:t>
            </a:r>
            <a:r>
              <a:rPr lang="de-DE" dirty="0"/>
              <a:t>Das verwendete Sport-gerät muss eine von der IFI vorgeschriebene 	Registriernummer und das IFI- Prüf- und Zulassungszeichen tragen. 	Beispiele Abb. 22 und 23</a:t>
            </a:r>
          </a:p>
          <a:p>
            <a:endParaRPr lang="de-DE" sz="800" dirty="0"/>
          </a:p>
          <a:p>
            <a:r>
              <a:rPr lang="de-DE" dirty="0"/>
              <a:t>	Kontrollen des Sportgeräts können vor, während und nach dem 	Wettbewerb durchgeführt werden. Für die Kontrollen sind bevorzugt die 	Messwerkzeuge aus dem </a:t>
            </a:r>
            <a:r>
              <a:rPr lang="de-DE" b="1" dirty="0"/>
              <a:t>IFI-Prüfkoffer</a:t>
            </a:r>
            <a:r>
              <a:rPr lang="de-DE" dirty="0"/>
              <a:t> zu verwenden.</a:t>
            </a:r>
            <a:endParaRPr lang="de-DE" b="1" dirty="0"/>
          </a:p>
          <a:p>
            <a:r>
              <a:rPr lang="de-DE" dirty="0"/>
              <a:t>	Die Stöcke jeder Mannschaft sind gut sichtbar zu kennzeichnen.</a:t>
            </a:r>
          </a:p>
          <a:p>
            <a:endParaRPr lang="de-DE" sz="800" dirty="0"/>
          </a:p>
          <a:p>
            <a:r>
              <a:rPr lang="de-DE" dirty="0"/>
              <a:t>	</a:t>
            </a:r>
            <a:r>
              <a:rPr lang="de-DE" dirty="0">
                <a:solidFill>
                  <a:srgbClr val="00B050"/>
                </a:solidFill>
              </a:rPr>
              <a:t>Die IFI ist bei allen Wettbewerben (beschränkt auf Spitzenwettbewerbe 	auf nationaler Ebene) berechtigt, mit ihrer Prüfkommission jederzeit 	Sportgeräteteile zu prüfen und einzuziehen.</a:t>
            </a:r>
            <a:endParaRPr lang="de-DE" b="1" dirty="0">
              <a:solidFill>
                <a:srgbClr val="00B050"/>
              </a:solidFill>
            </a:endParaRPr>
          </a:p>
        </p:txBody>
      </p:sp>
      <p:sp>
        <p:nvSpPr>
          <p:cNvPr id="7" name="Abschnitt 1…">
            <a:extLst>
              <a:ext uri="{FF2B5EF4-FFF2-40B4-BE49-F238E27FC236}">
                <a16:creationId xmlns:a16="http://schemas.microsoft.com/office/drawing/2014/main" id="{AC8BCAD5-E9EC-9EAF-D81A-8214F209689F}"/>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       INTERNATIONALE SPIELORDNUNG (ISpO)</a:t>
            </a:r>
            <a:br>
              <a:rPr lang="de-DE" dirty="0"/>
            </a:br>
            <a:r>
              <a:rPr lang="de-DE" dirty="0"/>
              <a:t>     Gruppe 4 - Meisterschaften</a:t>
            </a:r>
            <a:endParaRPr lang="de-DE" noProof="0" dirty="0"/>
          </a:p>
          <a:p>
            <a:pPr defTabSz="713231">
              <a:defRPr sz="2574"/>
            </a:pPr>
            <a:r>
              <a:rPr lang="de-DE" noProof="0" dirty="0"/>
              <a:t> </a:t>
            </a:r>
          </a:p>
        </p:txBody>
      </p:sp>
    </p:spTree>
    <p:extLst>
      <p:ext uri="{BB962C8B-B14F-4D97-AF65-F5344CB8AC3E}">
        <p14:creationId xmlns:p14="http://schemas.microsoft.com/office/powerpoint/2010/main" val="3597251547"/>
      </p:ext>
    </p:extLst>
  </p:cSld>
  <p:clrMapOvr>
    <a:masterClrMapping/>
  </p:clrMapOvr>
  <p:transition spd="med"/>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AB82A-485B-3CB3-9A4A-9BD8AE72698E}"/>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64C1051A-DB53-A19D-8E57-73803705AF17}"/>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63</a:t>
            </a:fld>
            <a:endParaRPr dirty="0"/>
          </a:p>
        </p:txBody>
      </p:sp>
      <p:sp>
        <p:nvSpPr>
          <p:cNvPr id="32" name="Text">
            <a:extLst>
              <a:ext uri="{FF2B5EF4-FFF2-40B4-BE49-F238E27FC236}">
                <a16:creationId xmlns:a16="http://schemas.microsoft.com/office/drawing/2014/main" id="{375544A5-2ECD-E17E-9AF1-F5E0F5EC0A9D}"/>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3" name="Textfeld 2">
            <a:extLst>
              <a:ext uri="{FF2B5EF4-FFF2-40B4-BE49-F238E27FC236}">
                <a16:creationId xmlns:a16="http://schemas.microsoft.com/office/drawing/2014/main" id="{847C1CF4-F2AF-2A6C-20D1-A15F78ABFF67}"/>
              </a:ext>
            </a:extLst>
          </p:cNvPr>
          <p:cNvSpPr txBox="1"/>
          <p:nvPr/>
        </p:nvSpPr>
        <p:spPr>
          <a:xfrm>
            <a:off x="329184" y="1162192"/>
            <a:ext cx="8449056" cy="486286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noProof="0" dirty="0">
                <a:solidFill>
                  <a:schemeClr val="tx1"/>
                </a:solidFill>
              </a:rPr>
              <a:t>§ 608 	</a:t>
            </a:r>
            <a:r>
              <a:rPr lang="de-DE" sz="2000" b="1" noProof="0" dirty="0">
                <a:solidFill>
                  <a:srgbClr val="275E99"/>
                </a:solidFill>
              </a:rPr>
              <a:t>Anzahl Mannschaften</a:t>
            </a:r>
            <a:endParaRPr lang="de-DE" sz="2000" b="1" noProof="0" dirty="0">
              <a:solidFill>
                <a:schemeClr val="tx1"/>
              </a:solidFill>
            </a:endParaRPr>
          </a:p>
          <a:p>
            <a:pPr algn="just"/>
            <a:r>
              <a:rPr lang="de-DE" b="1" dirty="0">
                <a:solidFill>
                  <a:schemeClr val="tx1"/>
                </a:solidFill>
              </a:rPr>
              <a:t>	</a:t>
            </a:r>
            <a:r>
              <a:rPr lang="de-DE" dirty="0">
                <a:solidFill>
                  <a:schemeClr val="tx1"/>
                </a:solidFill>
              </a:rPr>
              <a:t>Neu hinzu:</a:t>
            </a:r>
            <a:endParaRPr lang="de-DE" b="1" noProof="0" dirty="0">
              <a:solidFill>
                <a:schemeClr val="tx1"/>
              </a:solidFill>
            </a:endParaRPr>
          </a:p>
          <a:p>
            <a:pPr algn="just"/>
            <a:r>
              <a:rPr lang="de-DE" sz="2000" b="1" dirty="0">
                <a:solidFill>
                  <a:schemeClr val="tx1"/>
                </a:solidFill>
              </a:rPr>
              <a:t>	</a:t>
            </a:r>
            <a:r>
              <a:rPr lang="de-DE" dirty="0"/>
              <a:t>Die Anzahl der Mannschaften, die zum Turnier zugelassen werden, sind 	durch folgende Bestimmungen </a:t>
            </a:r>
            <a:r>
              <a:rPr lang="de-DE" dirty="0">
                <a:solidFill>
                  <a:srgbClr val="00B050"/>
                </a:solidFill>
              </a:rPr>
              <a:t>(Höchstwerte der ausgeführten Spiele; 	Pausen werden nicht gerechnet) </a:t>
            </a:r>
            <a:r>
              <a:rPr lang="de-DE" dirty="0"/>
              <a:t>geregelt:</a:t>
            </a:r>
            <a:endParaRPr lang="de-DE" b="1" dirty="0"/>
          </a:p>
          <a:p>
            <a:r>
              <a:rPr lang="de-DE" sz="800" dirty="0"/>
              <a:t>	</a:t>
            </a:r>
          </a:p>
          <a:p>
            <a:r>
              <a:rPr lang="de-DE" dirty="0"/>
              <a:t>	Für </a:t>
            </a:r>
            <a:r>
              <a:rPr lang="de-DE" b="1" dirty="0"/>
              <a:t>Herren-Wettbewerbe</a:t>
            </a:r>
            <a:r>
              <a:rPr lang="de-DE" dirty="0"/>
              <a:t>:</a:t>
            </a:r>
            <a:endParaRPr lang="de-DE" b="1" dirty="0"/>
          </a:p>
          <a:p>
            <a:r>
              <a:rPr lang="de-DE" dirty="0"/>
              <a:t>		Eintagesturniere:		Maximal 18 Spiele.</a:t>
            </a:r>
            <a:endParaRPr lang="de-DE" b="1" dirty="0"/>
          </a:p>
          <a:p>
            <a:r>
              <a:rPr lang="de-DE" dirty="0"/>
              <a:t>		Zweitagesturniere:	Maximal 30 Spiele.</a:t>
            </a:r>
            <a:endParaRPr lang="de-DE" b="1" dirty="0"/>
          </a:p>
          <a:p>
            <a:r>
              <a:rPr lang="de-DE" dirty="0"/>
              <a:t>	Für </a:t>
            </a:r>
            <a:r>
              <a:rPr lang="de-DE" b="1" dirty="0"/>
              <a:t>Damen-, Jugend- und Mixed-Wettbewerbe</a:t>
            </a:r>
            <a:r>
              <a:rPr lang="de-DE" dirty="0"/>
              <a:t>:</a:t>
            </a:r>
            <a:endParaRPr lang="de-DE" b="1" dirty="0"/>
          </a:p>
          <a:p>
            <a:r>
              <a:rPr lang="de-DE" dirty="0"/>
              <a:t>		Eintagesturniere:		Maximal 14 Spiele.</a:t>
            </a:r>
            <a:endParaRPr lang="de-DE" b="1" dirty="0"/>
          </a:p>
          <a:p>
            <a:r>
              <a:rPr lang="de-DE" dirty="0"/>
              <a:t>		Zweitagesturniere:	Maximal 26 Spiele.</a:t>
            </a:r>
            <a:endParaRPr lang="de-DE" b="1" dirty="0"/>
          </a:p>
          <a:p>
            <a:r>
              <a:rPr lang="de-DE" dirty="0"/>
              <a:t>	</a:t>
            </a:r>
            <a:r>
              <a:rPr lang="de-DE" b="1" dirty="0"/>
              <a:t>Schüler/Jugend U14 - Wettbewerbe:</a:t>
            </a:r>
          </a:p>
          <a:p>
            <a:r>
              <a:rPr lang="de-DE" dirty="0"/>
              <a:t> 					Maximal 10 Spiele.</a:t>
            </a:r>
          </a:p>
          <a:p>
            <a:endParaRPr lang="de-DE" sz="800" dirty="0"/>
          </a:p>
          <a:p>
            <a:r>
              <a:rPr lang="de-DE" i="1" dirty="0"/>
              <a:t>	Hinweis:	Die maximale Anzahl der Spiele pro Wettbewerb in den 			einzelnen Klassen umfasst die Vorrunde inkl. etwaiger 			Finalspiele.</a:t>
            </a:r>
            <a:endParaRPr lang="de-DE" b="1" dirty="0">
              <a:solidFill>
                <a:srgbClr val="00B050"/>
              </a:solidFill>
            </a:endParaRPr>
          </a:p>
        </p:txBody>
      </p:sp>
      <p:sp>
        <p:nvSpPr>
          <p:cNvPr id="7" name="Abschnitt 1…">
            <a:extLst>
              <a:ext uri="{FF2B5EF4-FFF2-40B4-BE49-F238E27FC236}">
                <a16:creationId xmlns:a16="http://schemas.microsoft.com/office/drawing/2014/main" id="{13C16CE1-7ECC-6058-47FA-7ED10A954CC3}"/>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       INTERNATIONALE SPIELORDNUNG (ISpO)</a:t>
            </a:r>
            <a:br>
              <a:rPr lang="de-DE" dirty="0"/>
            </a:br>
            <a:r>
              <a:rPr lang="de-DE" dirty="0"/>
              <a:t>     Gruppe 6 - Turniere</a:t>
            </a:r>
            <a:endParaRPr lang="de-DE" noProof="0" dirty="0"/>
          </a:p>
          <a:p>
            <a:pPr defTabSz="713231">
              <a:defRPr sz="2574"/>
            </a:pPr>
            <a:r>
              <a:rPr lang="de-DE" noProof="0" dirty="0"/>
              <a:t> </a:t>
            </a:r>
          </a:p>
        </p:txBody>
      </p:sp>
    </p:spTree>
    <p:extLst>
      <p:ext uri="{BB962C8B-B14F-4D97-AF65-F5344CB8AC3E}">
        <p14:creationId xmlns:p14="http://schemas.microsoft.com/office/powerpoint/2010/main" val="1543629204"/>
      </p:ext>
    </p:extLst>
  </p:cSld>
  <p:clrMapOvr>
    <a:masterClrMapping/>
  </p:clrMapOvr>
  <p:transition spd="med"/>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3221E-54D7-5779-D2BC-3FB345EA6810}"/>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A14A253A-6421-AC87-AA31-0DFB30B2BFAF}"/>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64</a:t>
            </a:fld>
            <a:endParaRPr dirty="0"/>
          </a:p>
        </p:txBody>
      </p:sp>
      <p:sp>
        <p:nvSpPr>
          <p:cNvPr id="32" name="Text">
            <a:extLst>
              <a:ext uri="{FF2B5EF4-FFF2-40B4-BE49-F238E27FC236}">
                <a16:creationId xmlns:a16="http://schemas.microsoft.com/office/drawing/2014/main" id="{8762894A-461F-1AE9-6516-0456400C5D7D}"/>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3" name="Textfeld 2">
            <a:extLst>
              <a:ext uri="{FF2B5EF4-FFF2-40B4-BE49-F238E27FC236}">
                <a16:creationId xmlns:a16="http://schemas.microsoft.com/office/drawing/2014/main" id="{FA82995C-B2A8-555B-3E67-E4E13EF3BE19}"/>
              </a:ext>
            </a:extLst>
          </p:cNvPr>
          <p:cNvSpPr txBox="1"/>
          <p:nvPr/>
        </p:nvSpPr>
        <p:spPr>
          <a:xfrm>
            <a:off x="329184" y="1162192"/>
            <a:ext cx="8449056" cy="181588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noProof="0" dirty="0">
                <a:solidFill>
                  <a:schemeClr val="tx1"/>
                </a:solidFill>
              </a:rPr>
              <a:t>§ 703 	</a:t>
            </a:r>
            <a:r>
              <a:rPr lang="de-DE" sz="2000" b="1" noProof="0" dirty="0">
                <a:solidFill>
                  <a:srgbClr val="275E99"/>
                </a:solidFill>
              </a:rPr>
              <a:t>Wechselfrist</a:t>
            </a:r>
            <a:endParaRPr lang="de-DE" sz="2000" b="1" noProof="0" dirty="0">
              <a:solidFill>
                <a:schemeClr val="tx1"/>
              </a:solidFill>
            </a:endParaRPr>
          </a:p>
          <a:p>
            <a:pPr algn="just"/>
            <a:r>
              <a:rPr lang="de-DE" b="1" dirty="0">
                <a:solidFill>
                  <a:schemeClr val="tx1"/>
                </a:solidFill>
              </a:rPr>
              <a:t>	</a:t>
            </a:r>
            <a:r>
              <a:rPr lang="de-DE" dirty="0">
                <a:solidFill>
                  <a:schemeClr val="tx1"/>
                </a:solidFill>
              </a:rPr>
              <a:t>Neu hinzu und Entfernt:</a:t>
            </a:r>
            <a:endParaRPr lang="de-DE" b="1" noProof="0" dirty="0">
              <a:solidFill>
                <a:schemeClr val="tx1"/>
              </a:solidFill>
            </a:endParaRPr>
          </a:p>
          <a:p>
            <a:pPr algn="just"/>
            <a:r>
              <a:rPr lang="de-DE" sz="2000" b="1" dirty="0">
                <a:solidFill>
                  <a:schemeClr val="tx1"/>
                </a:solidFill>
              </a:rPr>
              <a:t>	</a:t>
            </a:r>
            <a:r>
              <a:rPr lang="de-DE" dirty="0"/>
              <a:t>Der Wechsel kann nur zwischen 01. März bis 05. April </a:t>
            </a:r>
            <a:r>
              <a:rPr lang="de-DE" dirty="0">
                <a:solidFill>
                  <a:schemeClr val="tx1"/>
                </a:solidFill>
              </a:rPr>
              <a:t>und</a:t>
            </a:r>
            <a:endParaRPr lang="de-DE" dirty="0">
              <a:solidFill>
                <a:srgbClr val="00B050"/>
              </a:solidFill>
            </a:endParaRPr>
          </a:p>
          <a:p>
            <a:pPr algn="just"/>
            <a:r>
              <a:rPr lang="de-DE" dirty="0">
                <a:solidFill>
                  <a:srgbClr val="00B050"/>
                </a:solidFill>
              </a:rPr>
              <a:t>	25. September bis 31. Oktober</a:t>
            </a:r>
            <a:r>
              <a:rPr lang="de-DE" dirty="0"/>
              <a:t> </a:t>
            </a:r>
            <a:r>
              <a:rPr lang="de-DE" strike="sngStrike" dirty="0">
                <a:solidFill>
                  <a:srgbClr val="FF0000"/>
                </a:solidFill>
              </a:rPr>
              <a:t>01. bis 30. September</a:t>
            </a:r>
            <a:r>
              <a:rPr lang="de-DE" dirty="0"/>
              <a:t> eines jeden Jahres 	erfolgen - jeweils nur ein einmaliger Wechsel im jeweiligen Zeitraum 	erlaubt. Die Entscheidung fällt der zuständige nationale Fachverband. </a:t>
            </a:r>
            <a:endParaRPr lang="de-DE" b="1" dirty="0">
              <a:solidFill>
                <a:srgbClr val="00B050"/>
              </a:solidFill>
            </a:endParaRPr>
          </a:p>
        </p:txBody>
      </p:sp>
      <p:sp>
        <p:nvSpPr>
          <p:cNvPr id="7" name="Abschnitt 1…">
            <a:extLst>
              <a:ext uri="{FF2B5EF4-FFF2-40B4-BE49-F238E27FC236}">
                <a16:creationId xmlns:a16="http://schemas.microsoft.com/office/drawing/2014/main" id="{D45C94E2-2C63-D0D6-AC2F-88EC807236E1}"/>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       INTERNATIONALE SPIELORDNUNG (ISpO)</a:t>
            </a:r>
            <a:br>
              <a:rPr lang="de-DE" dirty="0"/>
            </a:br>
            <a:r>
              <a:rPr lang="de-DE" dirty="0"/>
              <a:t>      Gruppe 7 - Verbands- und Vereinswechsel</a:t>
            </a:r>
            <a:endParaRPr lang="de-DE" noProof="0" dirty="0"/>
          </a:p>
          <a:p>
            <a:pPr defTabSz="713231">
              <a:defRPr sz="2574"/>
            </a:pPr>
            <a:r>
              <a:rPr lang="de-DE" noProof="0" dirty="0"/>
              <a:t> </a:t>
            </a:r>
          </a:p>
        </p:txBody>
      </p:sp>
    </p:spTree>
    <p:extLst>
      <p:ext uri="{BB962C8B-B14F-4D97-AF65-F5344CB8AC3E}">
        <p14:creationId xmlns:p14="http://schemas.microsoft.com/office/powerpoint/2010/main" val="429565297"/>
      </p:ext>
    </p:extLst>
  </p:cSld>
  <p:clrMapOvr>
    <a:masterClrMapping/>
  </p:clrMapOvr>
  <p:transition spd="med"/>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148198-B9BE-6B7E-6B6E-5091E78D6097}"/>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BC8E21D4-F6A0-BE27-07F2-46FA2DA528AB}"/>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65</a:t>
            </a:fld>
            <a:endParaRPr dirty="0"/>
          </a:p>
        </p:txBody>
      </p:sp>
      <p:sp>
        <p:nvSpPr>
          <p:cNvPr id="32" name="Text">
            <a:extLst>
              <a:ext uri="{FF2B5EF4-FFF2-40B4-BE49-F238E27FC236}">
                <a16:creationId xmlns:a16="http://schemas.microsoft.com/office/drawing/2014/main" id="{04686DF4-4B98-A7D0-E02D-6F6E1D2BD6C0}"/>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3" name="Textfeld 2">
            <a:extLst>
              <a:ext uri="{FF2B5EF4-FFF2-40B4-BE49-F238E27FC236}">
                <a16:creationId xmlns:a16="http://schemas.microsoft.com/office/drawing/2014/main" id="{3E0EEE41-D2CA-4D23-A10F-FE35DEE47895}"/>
              </a:ext>
            </a:extLst>
          </p:cNvPr>
          <p:cNvSpPr txBox="1"/>
          <p:nvPr/>
        </p:nvSpPr>
        <p:spPr>
          <a:xfrm>
            <a:off x="329184" y="1162192"/>
            <a:ext cx="8449056" cy="38472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noProof="0" dirty="0">
                <a:solidFill>
                  <a:schemeClr val="tx1"/>
                </a:solidFill>
              </a:rPr>
              <a:t>§ 808 	</a:t>
            </a:r>
            <a:r>
              <a:rPr lang="de-DE" sz="2000" b="1" noProof="0" dirty="0">
                <a:solidFill>
                  <a:srgbClr val="275E99"/>
                </a:solidFill>
              </a:rPr>
              <a:t>Alter des Schiedsrichters </a:t>
            </a:r>
            <a:r>
              <a:rPr lang="de-DE" sz="1100" noProof="0" dirty="0">
                <a:solidFill>
                  <a:srgbClr val="C00000"/>
                </a:solidFill>
              </a:rPr>
              <a:t>(Neuregelung Schiedsrichter der Klasse A)</a:t>
            </a:r>
          </a:p>
          <a:p>
            <a:pPr algn="just"/>
            <a:r>
              <a:rPr lang="de-DE" b="1" dirty="0">
                <a:solidFill>
                  <a:schemeClr val="tx1"/>
                </a:solidFill>
              </a:rPr>
              <a:t>	</a:t>
            </a:r>
            <a:r>
              <a:rPr lang="de-DE" dirty="0">
                <a:solidFill>
                  <a:schemeClr val="tx1"/>
                </a:solidFill>
              </a:rPr>
              <a:t>Neu hinzu und Entfernt:</a:t>
            </a:r>
            <a:endParaRPr lang="de-DE" b="1" noProof="0" dirty="0">
              <a:solidFill>
                <a:schemeClr val="tx1"/>
              </a:solidFill>
            </a:endParaRPr>
          </a:p>
          <a:p>
            <a:pPr algn="just"/>
            <a:r>
              <a:rPr lang="de-DE" sz="2000" b="1" dirty="0">
                <a:solidFill>
                  <a:schemeClr val="tx1"/>
                </a:solidFill>
              </a:rPr>
              <a:t>	</a:t>
            </a:r>
            <a:r>
              <a:rPr lang="de-DE" dirty="0"/>
              <a:t>Das Mindestalter für Schiedsrichter beträgt 16 Jahre. </a:t>
            </a:r>
            <a:r>
              <a:rPr lang="de-DE" dirty="0">
                <a:solidFill>
                  <a:srgbClr val="00B050"/>
                </a:solidFill>
              </a:rPr>
              <a:t>Das Höchstalter für 	Schiedsrichter der Klasse A kann auf bis zu 70 Jahre festgelegt werden. 	Nationale Verbände haben die Möglichkeit, bei der IFI-TK einen Antrag 	zu stellen, um sogenannte „Mentoren“-Schiedsrichter (älter als 65 Jahre) 	benennen zu lassen. Diese werden nicht auf das nationale Kontingent an 	A-Schiedsrichtern angerechnet. Die Altersobergrenzen für weitere 	Schiedsrichterklassen werden auf Ebene der nationalen Verbände 	geregelt.</a:t>
            </a:r>
          </a:p>
          <a:p>
            <a:pPr algn="just"/>
            <a:r>
              <a:rPr lang="de-DE" dirty="0">
                <a:solidFill>
                  <a:srgbClr val="00B050"/>
                </a:solidFill>
              </a:rPr>
              <a:t>	</a:t>
            </a:r>
            <a:r>
              <a:rPr lang="de-DE" strike="sngStrike" dirty="0">
                <a:solidFill>
                  <a:srgbClr val="FF0000"/>
                </a:solidFill>
              </a:rPr>
              <a:t>Das Alter der Schiedsrichter muss mindestens 16 Jahre betragen. Für die </a:t>
            </a:r>
            <a:r>
              <a:rPr lang="de-DE" dirty="0">
                <a:solidFill>
                  <a:srgbClr val="FF0000"/>
                </a:solidFill>
              </a:rPr>
              <a:t>	</a:t>
            </a:r>
            <a:r>
              <a:rPr lang="de-DE" strike="sngStrike" dirty="0">
                <a:solidFill>
                  <a:srgbClr val="FF0000"/>
                </a:solidFill>
              </a:rPr>
              <a:t>Klasse A gilt ein Höchstalter von 65 Jahren (Das Höchstalter für die </a:t>
            </a:r>
            <a:r>
              <a:rPr lang="de-DE" dirty="0">
                <a:solidFill>
                  <a:srgbClr val="FF0000"/>
                </a:solidFill>
              </a:rPr>
              <a:t>	</a:t>
            </a:r>
            <a:r>
              <a:rPr lang="de-DE" strike="sngStrike" dirty="0">
                <a:solidFill>
                  <a:srgbClr val="FF0000"/>
                </a:solidFill>
              </a:rPr>
              <a:t>weiteren Klassen wird auf nationaler Ebene geregelt.</a:t>
            </a:r>
          </a:p>
        </p:txBody>
      </p:sp>
      <p:sp>
        <p:nvSpPr>
          <p:cNvPr id="7" name="Abschnitt 1…">
            <a:extLst>
              <a:ext uri="{FF2B5EF4-FFF2-40B4-BE49-F238E27FC236}">
                <a16:creationId xmlns:a16="http://schemas.microsoft.com/office/drawing/2014/main" id="{111D9620-CACD-7172-1C10-8F4B43A71A40}"/>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       INTERNATIONALE SPIELORDNUNG (ISpO)</a:t>
            </a:r>
            <a:br>
              <a:rPr lang="de-DE" dirty="0"/>
            </a:br>
            <a:r>
              <a:rPr lang="de-DE" dirty="0"/>
              <a:t>      Gruppe 8 - Schiedsrichterwesen</a:t>
            </a:r>
            <a:endParaRPr lang="de-DE" noProof="0" dirty="0"/>
          </a:p>
          <a:p>
            <a:pPr defTabSz="713231">
              <a:defRPr sz="2574"/>
            </a:pPr>
            <a:r>
              <a:rPr lang="de-DE" noProof="0" dirty="0"/>
              <a:t> </a:t>
            </a:r>
          </a:p>
        </p:txBody>
      </p:sp>
    </p:spTree>
    <p:extLst>
      <p:ext uri="{BB962C8B-B14F-4D97-AF65-F5344CB8AC3E}">
        <p14:creationId xmlns:p14="http://schemas.microsoft.com/office/powerpoint/2010/main" val="355150297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CF90E-1083-DE44-5130-A8629C01CE8C}"/>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8430446A-BB92-D994-3F6E-3D40131509B4}"/>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7</a:t>
            </a:fld>
            <a:endParaRPr dirty="0"/>
          </a:p>
        </p:txBody>
      </p:sp>
      <p:sp>
        <p:nvSpPr>
          <p:cNvPr id="32" name="Text">
            <a:extLst>
              <a:ext uri="{FF2B5EF4-FFF2-40B4-BE49-F238E27FC236}">
                <a16:creationId xmlns:a16="http://schemas.microsoft.com/office/drawing/2014/main" id="{122221EF-7727-AD88-2886-69779BF4B45B}"/>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6" name="Abschnitt 1…">
            <a:extLst>
              <a:ext uri="{FF2B5EF4-FFF2-40B4-BE49-F238E27FC236}">
                <a16:creationId xmlns:a16="http://schemas.microsoft.com/office/drawing/2014/main" id="{C94BC86E-59F7-6390-A2B0-E4E2790C7E4A}"/>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Abschnitt 3</a:t>
            </a:r>
            <a:br>
              <a:rPr lang="de-DE" dirty="0"/>
            </a:br>
            <a:r>
              <a:rPr lang="de-DE" dirty="0"/>
              <a:t>Spiel-, Sport-, Ausrüstungsgegenstände</a:t>
            </a:r>
            <a:endParaRPr lang="de-DE" noProof="0" dirty="0"/>
          </a:p>
          <a:p>
            <a:pPr defTabSz="713231">
              <a:defRPr sz="2574"/>
            </a:pPr>
            <a:r>
              <a:rPr lang="de-DE" noProof="0" dirty="0"/>
              <a:t> </a:t>
            </a:r>
          </a:p>
        </p:txBody>
      </p:sp>
      <p:sp>
        <p:nvSpPr>
          <p:cNvPr id="9" name="Textfeld 8">
            <a:extLst>
              <a:ext uri="{FF2B5EF4-FFF2-40B4-BE49-F238E27FC236}">
                <a16:creationId xmlns:a16="http://schemas.microsoft.com/office/drawing/2014/main" id="{5447F09A-A531-21A8-57A3-49DC85705C17}"/>
              </a:ext>
            </a:extLst>
          </p:cNvPr>
          <p:cNvSpPr txBox="1"/>
          <p:nvPr/>
        </p:nvSpPr>
        <p:spPr>
          <a:xfrm>
            <a:off x="329184" y="1153179"/>
            <a:ext cx="8449056" cy="48320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304 </a:t>
            </a:r>
            <a:r>
              <a:rPr lang="de-DE" sz="2000" b="1" dirty="0">
                <a:solidFill>
                  <a:srgbClr val="275E99"/>
                </a:solidFill>
              </a:rPr>
              <a:t>Schülerstock Light</a:t>
            </a:r>
            <a:endParaRPr lang="de-DE" dirty="0">
              <a:solidFill>
                <a:srgbClr val="C00000"/>
              </a:solidFill>
            </a:endParaRPr>
          </a:p>
          <a:p>
            <a:pPr algn="just"/>
            <a:r>
              <a:rPr lang="de-DE" dirty="0">
                <a:solidFill>
                  <a:schemeClr val="tx1"/>
                </a:solidFill>
              </a:rPr>
              <a:t>	Neu hinzu:</a:t>
            </a:r>
          </a:p>
          <a:p>
            <a:r>
              <a:rPr lang="de-DE" b="1" dirty="0"/>
              <a:t>          </a:t>
            </a:r>
            <a:r>
              <a:rPr lang="de-DE" b="1" dirty="0">
                <a:solidFill>
                  <a:srgbClr val="00B050"/>
                </a:solidFill>
              </a:rPr>
              <a:t>c)	Schülerstockkörper Light</a:t>
            </a:r>
            <a:r>
              <a:rPr lang="de-DE" dirty="0">
                <a:solidFill>
                  <a:srgbClr val="00B050"/>
                </a:solidFill>
              </a:rPr>
              <a:t>, hier gelten folgende vereinfachte 	Festlegungen:</a:t>
            </a:r>
            <a:endParaRPr lang="de-DE" b="1" dirty="0">
              <a:solidFill>
                <a:srgbClr val="00B050"/>
              </a:solidFill>
            </a:endParaRPr>
          </a:p>
          <a:p>
            <a:pPr lvl="0"/>
            <a:r>
              <a:rPr lang="de-DE" dirty="0">
                <a:solidFill>
                  <a:srgbClr val="00B050"/>
                </a:solidFill>
              </a:rPr>
              <a:t>	- der Außendurchmesser ist so zu bemessen, dass die Laufsohle nicht 	 	  übersteht</a:t>
            </a:r>
            <a:endParaRPr lang="de-DE" b="1" dirty="0">
              <a:solidFill>
                <a:srgbClr val="00B050"/>
              </a:solidFill>
            </a:endParaRPr>
          </a:p>
          <a:p>
            <a:pPr lvl="0"/>
            <a:r>
              <a:rPr lang="de-DE" dirty="0">
                <a:solidFill>
                  <a:srgbClr val="00B050"/>
                </a:solidFill>
              </a:rPr>
              <a:t>	- der Stiel muss leicht in die Stielaufnahme passen</a:t>
            </a:r>
            <a:endParaRPr lang="de-DE" b="1" dirty="0">
              <a:solidFill>
                <a:srgbClr val="00B050"/>
              </a:solidFill>
            </a:endParaRPr>
          </a:p>
          <a:p>
            <a:pPr lvl="0"/>
            <a:r>
              <a:rPr lang="de-DE" dirty="0">
                <a:solidFill>
                  <a:srgbClr val="00B050"/>
                </a:solidFill>
              </a:rPr>
              <a:t>	- das Material der Zwischenplatte frei wählbar - Holz oder Aluminium 	 	  zulässig</a:t>
            </a:r>
            <a:endParaRPr lang="de-DE" b="1" dirty="0">
              <a:solidFill>
                <a:srgbClr val="00B050"/>
              </a:solidFill>
            </a:endParaRPr>
          </a:p>
          <a:p>
            <a:pPr lvl="0"/>
            <a:r>
              <a:rPr lang="de-DE" dirty="0">
                <a:solidFill>
                  <a:srgbClr val="00B050"/>
                </a:solidFill>
              </a:rPr>
              <a:t>	- die Haube nach wie vor aus Kunststoff</a:t>
            </a:r>
            <a:endParaRPr lang="de-DE" b="1" dirty="0">
              <a:solidFill>
                <a:srgbClr val="00B050"/>
              </a:solidFill>
            </a:endParaRPr>
          </a:p>
          <a:p>
            <a:pPr lvl="0"/>
            <a:r>
              <a:rPr lang="de-DE" dirty="0">
                <a:solidFill>
                  <a:srgbClr val="00B050"/>
                </a:solidFill>
              </a:rPr>
              <a:t>	- der Ring kann, neben den bisherig zugelassenen Edel-/Stahlsorten, 	 	  auch aus Aluminium bestehen</a:t>
            </a:r>
            <a:endParaRPr lang="de-DE" b="1" dirty="0">
              <a:solidFill>
                <a:srgbClr val="00B050"/>
              </a:solidFill>
            </a:endParaRPr>
          </a:p>
          <a:p>
            <a:pPr lvl="0"/>
            <a:r>
              <a:rPr lang="de-DE" dirty="0">
                <a:solidFill>
                  <a:srgbClr val="00B050"/>
                </a:solidFill>
              </a:rPr>
              <a:t>	- Die Ringhöhe sollte in etwa der aktuellen Schülerstockvariante 	 	  entsprechen</a:t>
            </a:r>
            <a:endParaRPr lang="de-DE" b="1" dirty="0">
              <a:solidFill>
                <a:srgbClr val="00B050"/>
              </a:solidFill>
            </a:endParaRPr>
          </a:p>
          <a:p>
            <a:pPr lvl="0"/>
            <a:r>
              <a:rPr lang="de-DE" dirty="0">
                <a:solidFill>
                  <a:srgbClr val="00B050"/>
                </a:solidFill>
              </a:rPr>
              <a:t>	- die Herstellernummer (2-stellig) mit JKB + Schülerstock-Siegel der IFI 	 	  muss vorhanden sein</a:t>
            </a:r>
            <a:endParaRPr lang="de-DE" b="1" dirty="0">
              <a:solidFill>
                <a:srgbClr val="00B050"/>
              </a:solidFill>
            </a:endParaRPr>
          </a:p>
          <a:p>
            <a:r>
              <a:rPr lang="de-DE" dirty="0">
                <a:solidFill>
                  <a:srgbClr val="00B050"/>
                </a:solidFill>
              </a:rPr>
              <a:t>	- alle weiteren Toleranzmaße werden ausgesetzt   </a:t>
            </a:r>
            <a:endParaRPr lang="de-DE" sz="2000" dirty="0">
              <a:solidFill>
                <a:srgbClr val="00B050"/>
              </a:solidFill>
            </a:endParaRPr>
          </a:p>
        </p:txBody>
      </p:sp>
    </p:spTree>
    <p:extLst>
      <p:ext uri="{BB962C8B-B14F-4D97-AF65-F5344CB8AC3E}">
        <p14:creationId xmlns:p14="http://schemas.microsoft.com/office/powerpoint/2010/main" val="29063848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4B381-019A-9158-579A-1060CDC426E5}"/>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6A61D422-020B-D6D9-6900-F3B0ABF9E27D}"/>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8</a:t>
            </a:fld>
            <a:endParaRPr dirty="0"/>
          </a:p>
        </p:txBody>
      </p:sp>
      <p:sp>
        <p:nvSpPr>
          <p:cNvPr id="32" name="Text">
            <a:extLst>
              <a:ext uri="{FF2B5EF4-FFF2-40B4-BE49-F238E27FC236}">
                <a16:creationId xmlns:a16="http://schemas.microsoft.com/office/drawing/2014/main" id="{2F2BB2EF-1281-35B8-414E-E614BC0AA0E8}"/>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6" name="Abschnitt 1…">
            <a:extLst>
              <a:ext uri="{FF2B5EF4-FFF2-40B4-BE49-F238E27FC236}">
                <a16:creationId xmlns:a16="http://schemas.microsoft.com/office/drawing/2014/main" id="{31184A44-0304-E0FB-0537-38D1249568B8}"/>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Abschnitt 3</a:t>
            </a:r>
            <a:br>
              <a:rPr lang="de-DE" dirty="0"/>
            </a:br>
            <a:r>
              <a:rPr lang="de-DE" dirty="0"/>
              <a:t>Spiel-, Sport-, Ausrüstungsgegenstände</a:t>
            </a:r>
            <a:endParaRPr lang="de-DE" noProof="0" dirty="0"/>
          </a:p>
          <a:p>
            <a:pPr defTabSz="713231">
              <a:defRPr sz="2574"/>
            </a:pPr>
            <a:r>
              <a:rPr lang="de-DE" noProof="0" dirty="0"/>
              <a:t> </a:t>
            </a:r>
          </a:p>
        </p:txBody>
      </p:sp>
      <p:sp>
        <p:nvSpPr>
          <p:cNvPr id="9" name="Textfeld 8">
            <a:extLst>
              <a:ext uri="{FF2B5EF4-FFF2-40B4-BE49-F238E27FC236}">
                <a16:creationId xmlns:a16="http://schemas.microsoft.com/office/drawing/2014/main" id="{42C36F35-2A2B-FA4D-541E-7787FDCFB6E0}"/>
              </a:ext>
            </a:extLst>
          </p:cNvPr>
          <p:cNvSpPr txBox="1"/>
          <p:nvPr/>
        </p:nvSpPr>
        <p:spPr>
          <a:xfrm>
            <a:off x="329184" y="1153179"/>
            <a:ext cx="8449056" cy="20621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305 </a:t>
            </a:r>
            <a:r>
              <a:rPr lang="de-DE" sz="2000" b="1" dirty="0">
                <a:solidFill>
                  <a:srgbClr val="275E99"/>
                </a:solidFill>
              </a:rPr>
              <a:t>Stiel</a:t>
            </a:r>
            <a:endParaRPr lang="de-DE" dirty="0">
              <a:solidFill>
                <a:srgbClr val="C00000"/>
              </a:solidFill>
            </a:endParaRPr>
          </a:p>
          <a:p>
            <a:pPr algn="just"/>
            <a:r>
              <a:rPr lang="de-DE" dirty="0">
                <a:solidFill>
                  <a:schemeClr val="tx1"/>
                </a:solidFill>
              </a:rPr>
              <a:t>	Neu hinzu:</a:t>
            </a:r>
          </a:p>
          <a:p>
            <a:pPr algn="just"/>
            <a:r>
              <a:rPr lang="de-DE" b="1" dirty="0">
                <a:solidFill>
                  <a:srgbClr val="00B050"/>
                </a:solidFill>
              </a:rPr>
              <a:t>	</a:t>
            </a:r>
            <a:r>
              <a:rPr lang="de-DE" dirty="0">
                <a:solidFill>
                  <a:srgbClr val="00B050"/>
                </a:solidFill>
              </a:rPr>
              <a:t>Der regelkonforme Zustand des Stieles muss auch während des 	Wettbewerbs eingehalten werden. Sollte der Stiel durch äußere 	Umstände wie Nässe oder Kälte nicht mehr den Vorschriften entsprechen 	(z. B. Gewicht oder Schwerpunkt außerhalb der erlaubten Toleranzen), 	wird die Mannschaft laut IER-R 805 a) bestraft. </a:t>
            </a:r>
            <a:endParaRPr lang="de-DE" sz="2000" dirty="0">
              <a:solidFill>
                <a:srgbClr val="00B050"/>
              </a:solidFill>
            </a:endParaRPr>
          </a:p>
        </p:txBody>
      </p:sp>
      <p:sp>
        <p:nvSpPr>
          <p:cNvPr id="2" name="Textfeld 1">
            <a:extLst>
              <a:ext uri="{FF2B5EF4-FFF2-40B4-BE49-F238E27FC236}">
                <a16:creationId xmlns:a16="http://schemas.microsoft.com/office/drawing/2014/main" id="{17A52496-8E8F-D7DC-48FE-C601497906D9}"/>
              </a:ext>
            </a:extLst>
          </p:cNvPr>
          <p:cNvSpPr txBox="1"/>
          <p:nvPr/>
        </p:nvSpPr>
        <p:spPr>
          <a:xfrm>
            <a:off x="329184" y="3271539"/>
            <a:ext cx="8449056" cy="28007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308 </a:t>
            </a:r>
            <a:r>
              <a:rPr lang="de-DE" sz="2000" b="1" dirty="0">
                <a:solidFill>
                  <a:srgbClr val="275E99"/>
                </a:solidFill>
              </a:rPr>
              <a:t>Sommerlaufsohle</a:t>
            </a:r>
            <a:endParaRPr lang="de-DE" dirty="0">
              <a:solidFill>
                <a:srgbClr val="C00000"/>
              </a:solidFill>
            </a:endParaRPr>
          </a:p>
          <a:p>
            <a:pPr algn="just"/>
            <a:r>
              <a:rPr lang="de-DE" dirty="0">
                <a:solidFill>
                  <a:schemeClr val="tx1"/>
                </a:solidFill>
              </a:rPr>
              <a:t>	Neu hinzu:</a:t>
            </a:r>
          </a:p>
          <a:p>
            <a:pPr algn="just"/>
            <a:r>
              <a:rPr lang="de-DE" b="1" dirty="0">
                <a:solidFill>
                  <a:srgbClr val="00B050"/>
                </a:solidFill>
              </a:rPr>
              <a:t>	</a:t>
            </a:r>
            <a:r>
              <a:rPr lang="de-DE" dirty="0"/>
              <a:t>Eine Laufsohle ist zulässig, wenn sie </a:t>
            </a:r>
            <a:r>
              <a:rPr lang="de-DE" dirty="0">
                <a:solidFill>
                  <a:srgbClr val="00B050"/>
                </a:solidFill>
              </a:rPr>
              <a:t>kraft- und formschlüssig</a:t>
            </a:r>
            <a:r>
              <a:rPr lang="de-DE" dirty="0"/>
              <a:t> mit der 	Grundplatte verbunden ist, unbeschädigt ist, keine Schrauben fehlen und 	keine Abriebsbegrenzung oder Dämpfungseinlagen zum Vorschein 	kommt. Die Ebenflächigkeit der aktiven Lauffläche ist mit </a:t>
            </a:r>
            <a:r>
              <a:rPr lang="de-DE" i="1" dirty="0"/>
              <a:t>&lt; </a:t>
            </a:r>
            <a:r>
              <a:rPr lang="de-DE" dirty="0"/>
              <a:t>0,4 mm</a:t>
            </a:r>
            <a:r>
              <a:rPr lang="de-DE" i="1" dirty="0"/>
              <a:t> 	</a:t>
            </a:r>
            <a:r>
              <a:rPr lang="de-DE" dirty="0"/>
              <a:t>toleriert.</a:t>
            </a:r>
            <a:endParaRPr lang="de-DE" b="1" dirty="0"/>
          </a:p>
          <a:p>
            <a:pPr algn="just"/>
            <a:endParaRPr lang="de-DE" sz="1000" dirty="0">
              <a:solidFill>
                <a:srgbClr val="00B050"/>
              </a:solidFill>
            </a:endParaRPr>
          </a:p>
          <a:p>
            <a:pPr algn="just"/>
            <a:r>
              <a:rPr lang="de-DE" i="1" dirty="0"/>
              <a:t>	</a:t>
            </a:r>
            <a:r>
              <a:rPr lang="de-DE" i="1" dirty="0">
                <a:solidFill>
                  <a:srgbClr val="00B050"/>
                </a:solidFill>
              </a:rPr>
              <a:t>Erhöhungen innerhalb einer aktiven Lauffläche von Ø120 mm sind mit </a:t>
            </a:r>
          </a:p>
          <a:p>
            <a:pPr algn="just"/>
            <a:r>
              <a:rPr lang="de-DE" i="1" dirty="0">
                <a:solidFill>
                  <a:srgbClr val="00B050"/>
                </a:solidFill>
              </a:rPr>
              <a:t>	≤ 0,05 mm toleriert, Vertiefungen dagegen mit &lt; 0,4 mm.</a:t>
            </a:r>
            <a:r>
              <a:rPr lang="de-DE" sz="2000" dirty="0">
                <a:solidFill>
                  <a:srgbClr val="00B050"/>
                </a:solidFill>
              </a:rPr>
              <a:t> </a:t>
            </a:r>
          </a:p>
        </p:txBody>
      </p:sp>
    </p:spTree>
    <p:extLst>
      <p:ext uri="{BB962C8B-B14F-4D97-AF65-F5344CB8AC3E}">
        <p14:creationId xmlns:p14="http://schemas.microsoft.com/office/powerpoint/2010/main" val="2325195152"/>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A19D5E-E1C7-D44F-17D3-210FBF4CA593}"/>
            </a:ext>
          </a:extLst>
        </p:cNvPr>
        <p:cNvGrpSpPr/>
        <p:nvPr/>
      </p:nvGrpSpPr>
      <p:grpSpPr>
        <a:xfrm>
          <a:off x="0" y="0"/>
          <a:ext cx="0" cy="0"/>
          <a:chOff x="0" y="0"/>
          <a:chExt cx="0" cy="0"/>
        </a:xfrm>
      </p:grpSpPr>
      <p:sp>
        <p:nvSpPr>
          <p:cNvPr id="30" name="Foliennummer">
            <a:extLst>
              <a:ext uri="{FF2B5EF4-FFF2-40B4-BE49-F238E27FC236}">
                <a16:creationId xmlns:a16="http://schemas.microsoft.com/office/drawing/2014/main" id="{EB6808C5-BE10-4DE9-BF50-8EAE56B76908}"/>
              </a:ext>
            </a:extLst>
          </p:cNvPr>
          <p:cNvSpPr txBox="1">
            <a:spLocks noGrp="1"/>
          </p:cNvSpPr>
          <p:nvPr>
            <p:ph type="sldNum" sz="quarter" idx="2"/>
          </p:nvPr>
        </p:nvSpPr>
        <p:spPr>
          <a:xfrm>
            <a:off x="8526154" y="6604000"/>
            <a:ext cx="160646" cy="20241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9</a:t>
            </a:fld>
            <a:endParaRPr dirty="0"/>
          </a:p>
        </p:txBody>
      </p:sp>
      <p:sp>
        <p:nvSpPr>
          <p:cNvPr id="32" name="Text">
            <a:extLst>
              <a:ext uri="{FF2B5EF4-FFF2-40B4-BE49-F238E27FC236}">
                <a16:creationId xmlns:a16="http://schemas.microsoft.com/office/drawing/2014/main" id="{B2C39C3C-EF60-22C3-96D6-1B27263D4810}"/>
              </a:ext>
            </a:extLst>
          </p:cNvPr>
          <p:cNvSpPr txBox="1"/>
          <p:nvPr/>
        </p:nvSpPr>
        <p:spPr>
          <a:xfrm>
            <a:off x="704235" y="1328616"/>
            <a:ext cx="523390" cy="350663"/>
          </a:xfrm>
          <a:prstGeom prst="rect">
            <a:avLst/>
          </a:prstGeom>
          <a:ln w="12700">
            <a:miter lim="400000"/>
          </a:ln>
        </p:spPr>
        <p:txBody>
          <a:bodyPr wrap="none" lIns="45719" rIns="45719">
            <a:spAutoFit/>
          </a:bodyPr>
          <a:lstStyle/>
          <a:p>
            <a:endParaRPr dirty="0"/>
          </a:p>
        </p:txBody>
      </p:sp>
      <p:sp>
        <p:nvSpPr>
          <p:cNvPr id="6" name="Abschnitt 1…">
            <a:extLst>
              <a:ext uri="{FF2B5EF4-FFF2-40B4-BE49-F238E27FC236}">
                <a16:creationId xmlns:a16="http://schemas.microsoft.com/office/drawing/2014/main" id="{42A5FFC7-2370-E810-2BE1-3975A8D25648}"/>
              </a:ext>
            </a:extLst>
          </p:cNvPr>
          <p:cNvSpPr txBox="1">
            <a:spLocks noGrp="1"/>
          </p:cNvSpPr>
          <p:nvPr>
            <p:ph type="title"/>
          </p:nvPr>
        </p:nvSpPr>
        <p:spPr>
          <a:xfrm>
            <a:off x="329184" y="201165"/>
            <a:ext cx="8449056" cy="749811"/>
          </a:xfrm>
          <a:prstGeom prst="rect">
            <a:avLst/>
          </a:prstGeom>
        </p:spPr>
        <p:txBody>
          <a:bodyPr>
            <a:normAutofit fontScale="90000"/>
          </a:bodyPr>
          <a:lstStyle/>
          <a:p>
            <a:pPr defTabSz="713231">
              <a:defRPr sz="2574" b="1"/>
            </a:pPr>
            <a:r>
              <a:rPr lang="de-DE" dirty="0"/>
              <a:t>Abschnitt 3</a:t>
            </a:r>
            <a:br>
              <a:rPr lang="de-DE" dirty="0"/>
            </a:br>
            <a:r>
              <a:rPr lang="de-DE" dirty="0"/>
              <a:t>Spiel-, Sport-, Ausrüstungsgegenstände</a:t>
            </a:r>
            <a:endParaRPr lang="de-DE" noProof="0" dirty="0"/>
          </a:p>
          <a:p>
            <a:pPr defTabSz="713231">
              <a:defRPr sz="2574"/>
            </a:pPr>
            <a:r>
              <a:rPr lang="de-DE" noProof="0" dirty="0"/>
              <a:t> </a:t>
            </a:r>
          </a:p>
        </p:txBody>
      </p:sp>
      <p:sp>
        <p:nvSpPr>
          <p:cNvPr id="9" name="Textfeld 8">
            <a:extLst>
              <a:ext uri="{FF2B5EF4-FFF2-40B4-BE49-F238E27FC236}">
                <a16:creationId xmlns:a16="http://schemas.microsoft.com/office/drawing/2014/main" id="{28FC401C-7A5A-D4AC-38C4-8A87BE2563A3}"/>
              </a:ext>
            </a:extLst>
          </p:cNvPr>
          <p:cNvSpPr txBox="1"/>
          <p:nvPr/>
        </p:nvSpPr>
        <p:spPr>
          <a:xfrm>
            <a:off x="329184" y="1153179"/>
            <a:ext cx="8449056" cy="19082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308 </a:t>
            </a:r>
            <a:r>
              <a:rPr lang="de-DE" sz="2000" b="1" dirty="0">
                <a:solidFill>
                  <a:srgbClr val="275E99"/>
                </a:solidFill>
              </a:rPr>
              <a:t>Sommerlaufsohlen </a:t>
            </a:r>
            <a:r>
              <a:rPr lang="de-DE" sz="2000" b="1" dirty="0">
                <a:solidFill>
                  <a:schemeClr val="tx1"/>
                </a:solidFill>
              </a:rPr>
              <a:t>- </a:t>
            </a:r>
            <a:r>
              <a:rPr lang="de-DE" b="1" dirty="0">
                <a:solidFill>
                  <a:schemeClr val="tx1"/>
                </a:solidFill>
              </a:rPr>
              <a:t>Fortsetzung</a:t>
            </a:r>
            <a:endParaRPr lang="de-DE" dirty="0">
              <a:solidFill>
                <a:schemeClr val="tx1"/>
              </a:solidFill>
            </a:endParaRPr>
          </a:p>
          <a:p>
            <a:pPr algn="just"/>
            <a:r>
              <a:rPr lang="de-DE" dirty="0">
                <a:solidFill>
                  <a:schemeClr val="tx1"/>
                </a:solidFill>
              </a:rPr>
              <a:t>	Neu hinzu:</a:t>
            </a:r>
          </a:p>
          <a:p>
            <a:pPr algn="just"/>
            <a:r>
              <a:rPr lang="de-DE" b="1" dirty="0">
                <a:solidFill>
                  <a:srgbClr val="00B050"/>
                </a:solidFill>
              </a:rPr>
              <a:t>	</a:t>
            </a:r>
            <a:r>
              <a:rPr lang="de-DE" dirty="0">
                <a:solidFill>
                  <a:srgbClr val="00B050"/>
                </a:solidFill>
              </a:rPr>
              <a:t>IFI-Nr.10		weiß			&gt;86 Shore D</a:t>
            </a:r>
            <a:endParaRPr lang="de-DE" sz="2400" dirty="0">
              <a:solidFill>
                <a:srgbClr val="00B050"/>
              </a:solidFill>
              <a:sym typeface="Calibri"/>
            </a:endParaRPr>
          </a:p>
          <a:p>
            <a:pPr algn="just"/>
            <a:endParaRPr lang="de-DE" sz="800" dirty="0">
              <a:solidFill>
                <a:srgbClr val="00B050"/>
              </a:solidFill>
            </a:endParaRPr>
          </a:p>
          <a:p>
            <a:pPr algn="just"/>
            <a:r>
              <a:rPr lang="de-DE" i="1" dirty="0">
                <a:solidFill>
                  <a:srgbClr val="00B050"/>
                </a:solidFill>
              </a:rPr>
              <a:t>	</a:t>
            </a:r>
            <a:r>
              <a:rPr lang="de-DE" i="1" dirty="0">
                <a:solidFill>
                  <a:schemeClr val="tx1"/>
                </a:solidFill>
              </a:rPr>
              <a:t>Hinweis:	Bei Verwendung einer Sommerlaufsohle ohne vorgeschriebenes 	IFI-Laufsohlensiegel wird der Mannschaft 1 Spielpunkt abgezogen</a:t>
            </a:r>
            <a:r>
              <a:rPr lang="de-DE" i="1" dirty="0">
                <a:solidFill>
                  <a:srgbClr val="00B050"/>
                </a:solidFill>
              </a:rPr>
              <a:t>.</a:t>
            </a:r>
          </a:p>
          <a:p>
            <a:pPr algn="just"/>
            <a:r>
              <a:rPr lang="de-DE" i="1" dirty="0">
                <a:solidFill>
                  <a:srgbClr val="00B050"/>
                </a:solidFill>
              </a:rPr>
              <a:t>	Dies gilt nicht für SLS-rot-negativ bis JKB „Q“. </a:t>
            </a:r>
            <a:endParaRPr lang="de-DE" sz="2000" dirty="0">
              <a:solidFill>
                <a:srgbClr val="00B050"/>
              </a:solidFill>
            </a:endParaRPr>
          </a:p>
        </p:txBody>
      </p:sp>
      <p:sp>
        <p:nvSpPr>
          <p:cNvPr id="2" name="Textfeld 1">
            <a:extLst>
              <a:ext uri="{FF2B5EF4-FFF2-40B4-BE49-F238E27FC236}">
                <a16:creationId xmlns:a16="http://schemas.microsoft.com/office/drawing/2014/main" id="{DADE68BA-3E8C-8E78-1E47-7F100E9B218B}"/>
              </a:ext>
            </a:extLst>
          </p:cNvPr>
          <p:cNvSpPr txBox="1"/>
          <p:nvPr/>
        </p:nvSpPr>
        <p:spPr>
          <a:xfrm>
            <a:off x="329184" y="3116091"/>
            <a:ext cx="8449056" cy="20621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309 </a:t>
            </a:r>
            <a:r>
              <a:rPr lang="de-DE" sz="2000" b="1" dirty="0">
                <a:solidFill>
                  <a:srgbClr val="275E99"/>
                </a:solidFill>
              </a:rPr>
              <a:t>Winterlaufsohlen</a:t>
            </a:r>
            <a:endParaRPr lang="de-DE" dirty="0">
              <a:solidFill>
                <a:srgbClr val="C00000"/>
              </a:solidFill>
            </a:endParaRPr>
          </a:p>
          <a:p>
            <a:pPr algn="just"/>
            <a:r>
              <a:rPr lang="de-DE" dirty="0">
                <a:solidFill>
                  <a:schemeClr val="tx1"/>
                </a:solidFill>
              </a:rPr>
              <a:t>	Neu hinzu:</a:t>
            </a:r>
          </a:p>
          <a:p>
            <a:pPr algn="just"/>
            <a:r>
              <a:rPr lang="de-DE" b="1" dirty="0">
                <a:solidFill>
                  <a:srgbClr val="00B050"/>
                </a:solidFill>
              </a:rPr>
              <a:t>	</a:t>
            </a:r>
            <a:r>
              <a:rPr lang="de-DE" i="1" dirty="0"/>
              <a:t>Hinweis:</a:t>
            </a:r>
            <a:r>
              <a:rPr lang="de-DE" dirty="0"/>
              <a:t> </a:t>
            </a:r>
            <a:r>
              <a:rPr lang="de-DE" i="1" dirty="0"/>
              <a:t>Leichte Abweichungen im vorgeschriebenen planen 	</a:t>
            </a:r>
            <a:r>
              <a:rPr lang="de-DE" i="1" dirty="0">
                <a:solidFill>
                  <a:srgbClr val="00B050"/>
                </a:solidFill>
              </a:rPr>
              <a:t>Durchmesserbereich &gt; Ø120 mm werden bei den Winterlaufsohlen 	toleriert. Erhöhungen innerhalb dieser Ø120 mm sind mit ≤ 0,05 mm 	toleriert, Vertiefungen dagegen mit max. &lt; 0,2 mm.</a:t>
            </a:r>
          </a:p>
          <a:p>
            <a:pPr algn="just"/>
            <a:r>
              <a:rPr lang="de-DE" i="1" dirty="0">
                <a:solidFill>
                  <a:srgbClr val="00B050"/>
                </a:solidFill>
              </a:rPr>
              <a:t>	</a:t>
            </a:r>
            <a:r>
              <a:rPr lang="de-DE" i="1" dirty="0"/>
              <a:t>Messbar mit Hilfe der Fühlerlehre im IFI-Prüfkoffer.</a:t>
            </a:r>
            <a:r>
              <a:rPr lang="de-DE" dirty="0"/>
              <a:t> </a:t>
            </a:r>
            <a:endParaRPr lang="de-DE" sz="2000" dirty="0">
              <a:solidFill>
                <a:srgbClr val="00B050"/>
              </a:solidFill>
            </a:endParaRPr>
          </a:p>
        </p:txBody>
      </p:sp>
      <p:sp>
        <p:nvSpPr>
          <p:cNvPr id="4" name="Textfeld 3">
            <a:extLst>
              <a:ext uri="{FF2B5EF4-FFF2-40B4-BE49-F238E27FC236}">
                <a16:creationId xmlns:a16="http://schemas.microsoft.com/office/drawing/2014/main" id="{C405C5D6-6FC3-7EB8-2C17-FFA4CB0E5925}"/>
              </a:ext>
            </a:extLst>
          </p:cNvPr>
          <p:cNvSpPr txBox="1"/>
          <p:nvPr/>
        </p:nvSpPr>
        <p:spPr>
          <a:xfrm>
            <a:off x="329184" y="5231403"/>
            <a:ext cx="8449056" cy="1015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de-DE" sz="2000" b="1" dirty="0">
                <a:solidFill>
                  <a:schemeClr val="tx1"/>
                </a:solidFill>
              </a:rPr>
              <a:t>IER 311 </a:t>
            </a:r>
            <a:r>
              <a:rPr lang="de-DE" sz="2000" b="1" dirty="0">
                <a:solidFill>
                  <a:srgbClr val="275E99"/>
                </a:solidFill>
              </a:rPr>
              <a:t>Gewichte</a:t>
            </a:r>
          </a:p>
          <a:p>
            <a:pPr algn="just"/>
            <a:r>
              <a:rPr lang="de-DE" sz="2000" b="1" dirty="0">
                <a:solidFill>
                  <a:srgbClr val="275E99"/>
                </a:solidFill>
              </a:rPr>
              <a:t>	</a:t>
            </a:r>
            <a:r>
              <a:rPr lang="de-DE" dirty="0">
                <a:solidFill>
                  <a:schemeClr val="tx1"/>
                </a:solidFill>
              </a:rPr>
              <a:t>Neu hinzu:</a:t>
            </a:r>
          </a:p>
          <a:p>
            <a:r>
              <a:rPr lang="de-DE" sz="2000" dirty="0">
                <a:solidFill>
                  <a:srgbClr val="00B050"/>
                </a:solidFill>
              </a:rPr>
              <a:t>	Schülerstock Light		2700 – 3000 g</a:t>
            </a:r>
          </a:p>
        </p:txBody>
      </p:sp>
    </p:spTree>
    <p:extLst>
      <p:ext uri="{BB962C8B-B14F-4D97-AF65-F5344CB8AC3E}">
        <p14:creationId xmlns:p14="http://schemas.microsoft.com/office/powerpoint/2010/main" val="907243600"/>
      </p:ext>
    </p:extLst>
  </p:cSld>
  <p:clrMapOvr>
    <a:masterClrMapping/>
  </p:clrMapOvr>
  <p:transition spd="med"/>
</p:sld>
</file>

<file path=ppt/theme/theme1.xml><?xml version="1.0" encoding="utf-8"?>
<a:theme xmlns:a="http://schemas.openxmlformats.org/drawingml/2006/main" name="Standarddesign">
  <a:themeElements>
    <a:clrScheme name="Standarddesign">
      <a:dk1>
        <a:srgbClr val="000000"/>
      </a:dk1>
      <a:lt1>
        <a:srgbClr val="FFFFFF"/>
      </a:lt1>
      <a:dk2>
        <a:srgbClr val="A7A7A7"/>
      </a:dk2>
      <a:lt2>
        <a:srgbClr val="535353"/>
      </a:lt2>
      <a:accent1>
        <a:srgbClr val="BBE0E3"/>
      </a:accent1>
      <a:accent2>
        <a:srgbClr val="333399"/>
      </a:accent2>
      <a:accent3>
        <a:srgbClr val="8F8F8F"/>
      </a:accent3>
      <a:accent4>
        <a:srgbClr val="707070"/>
      </a:accent4>
      <a:accent5>
        <a:srgbClr val="DAEDEF"/>
      </a:accent5>
      <a:accent6>
        <a:srgbClr val="2D2D8A"/>
      </a:accent6>
      <a:hlink>
        <a:srgbClr val="0000FF"/>
      </a:hlink>
      <a:folHlink>
        <a:srgbClr val="FF00FF"/>
      </a:folHlink>
    </a:clrScheme>
    <a:fontScheme name="Standarddesign">
      <a:majorFont>
        <a:latin typeface="Calibri"/>
        <a:ea typeface="Calibri"/>
        <a:cs typeface="Calibri"/>
      </a:majorFont>
      <a:minorFont>
        <a:latin typeface="Helvetica"/>
        <a:ea typeface="Helvetica"/>
        <a:cs typeface="Helvetica"/>
      </a:minorFont>
    </a:fontScheme>
    <a:fmtScheme name="Standarddesig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lumOff val="44000"/>
          </a:schemeClr>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w="12700" cap="flat">
              <a:solidFill>
                <a:schemeClr val="accent3">
                  <a:lumOff val="44000"/>
                </a:schemeClr>
              </a:solidFill>
              <a:prstDash val="solid"/>
              <a:miter lim="400000"/>
            </a:ln>
            <a:solidFill>
              <a:srgbClr val="5DA933"/>
            </a:solidFill>
            <a:effectLst>
              <a:outerShdw blurRad="12700" dist="63500" dir="18900000" rotWithShape="0">
                <a:srgbClr val="52AF37"/>
              </a:outerShdw>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Standarddesign">
  <a:themeElements>
    <a:clrScheme name="Standarddesign">
      <a:dk1>
        <a:srgbClr val="000000"/>
      </a:dk1>
      <a:lt1>
        <a:srgbClr val="FFFFFF"/>
      </a:lt1>
      <a:dk2>
        <a:srgbClr val="A7A7A7"/>
      </a:dk2>
      <a:lt2>
        <a:srgbClr val="535353"/>
      </a:lt2>
      <a:accent1>
        <a:srgbClr val="BBE0E3"/>
      </a:accent1>
      <a:accent2>
        <a:srgbClr val="333399"/>
      </a:accent2>
      <a:accent3>
        <a:srgbClr val="8F8F8F"/>
      </a:accent3>
      <a:accent4>
        <a:srgbClr val="707070"/>
      </a:accent4>
      <a:accent5>
        <a:srgbClr val="DAEDEF"/>
      </a:accent5>
      <a:accent6>
        <a:srgbClr val="2D2D8A"/>
      </a:accent6>
      <a:hlink>
        <a:srgbClr val="0000FF"/>
      </a:hlink>
      <a:folHlink>
        <a:srgbClr val="FF00FF"/>
      </a:folHlink>
    </a:clrScheme>
    <a:fontScheme name="Standarddesign">
      <a:majorFont>
        <a:latin typeface="Calibri"/>
        <a:ea typeface="Calibri"/>
        <a:cs typeface="Calibri"/>
      </a:majorFont>
      <a:minorFont>
        <a:latin typeface="Helvetica"/>
        <a:ea typeface="Helvetica"/>
        <a:cs typeface="Helvetica"/>
      </a:minorFont>
    </a:fontScheme>
    <a:fmtScheme name="Standarddesig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lumOff val="44000"/>
          </a:schemeClr>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w="12700" cap="flat">
              <a:solidFill>
                <a:schemeClr val="accent3">
                  <a:lumOff val="44000"/>
                </a:schemeClr>
              </a:solidFill>
              <a:prstDash val="solid"/>
              <a:miter lim="400000"/>
            </a:ln>
            <a:solidFill>
              <a:srgbClr val="5DA933"/>
            </a:solidFill>
            <a:effectLst>
              <a:outerShdw blurRad="12700" dist="63500" dir="18900000" rotWithShape="0">
                <a:srgbClr val="52AF37"/>
              </a:outerShdw>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7583</Words>
  <Application>Microsoft Macintosh PowerPoint</Application>
  <PresentationFormat>Bildschirmpräsentation (4:3)</PresentationFormat>
  <Paragraphs>720</Paragraphs>
  <Slides>65</Slides>
  <Notes>18</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65</vt:i4>
      </vt:variant>
    </vt:vector>
  </HeadingPairs>
  <TitlesOfParts>
    <vt:vector size="70" baseType="lpstr">
      <vt:lpstr>Arial</vt:lpstr>
      <vt:lpstr>Calibri</vt:lpstr>
      <vt:lpstr>Helvetica Neue</vt:lpstr>
      <vt:lpstr>Times Roman</vt:lpstr>
      <vt:lpstr>Standarddesign</vt:lpstr>
      <vt:lpstr>PowerPoint-Präsentation</vt:lpstr>
      <vt:lpstr>Einführung INHALTSVERZEICHNIS  </vt:lpstr>
      <vt:lpstr>Abschnitt 1 ALLGEMEINES  </vt:lpstr>
      <vt:lpstr>Abschnitt 2 SPIELFELD  </vt:lpstr>
      <vt:lpstr>Abschnitt 2 SPIELFELD  </vt:lpstr>
      <vt:lpstr>Abschnitt 3 Spiel-, Sport-, Ausrüstungsgegenstände  </vt:lpstr>
      <vt:lpstr>Abschnitt 3 Spiel-, Sport-, Ausrüstungsgegenstände  </vt:lpstr>
      <vt:lpstr>Abschnitt 3 Spiel-, Sport-, Ausrüstungsgegenstände  </vt:lpstr>
      <vt:lpstr>Abschnitt 3 Spiel-, Sport-, Ausrüstungsgegenstände  </vt:lpstr>
      <vt:lpstr>Abschnitt 3 Spiel-, Sport-, Ausrüstungsgegenstände  </vt:lpstr>
      <vt:lpstr>Abschnitt 3 Spiel-, Sport-, Ausrüstungsgegenstände  </vt:lpstr>
      <vt:lpstr>Abschnitt 4 MANNSCHAFTSSPIELE  </vt:lpstr>
      <vt:lpstr>Abschnitt 4 MANNSCHAFTSSPIELE  </vt:lpstr>
      <vt:lpstr>Abschnitt 4 MANNSCHAFTSSPIELE  </vt:lpstr>
      <vt:lpstr>Abschnitt 4 MANNSCHAFTSSPIELE  </vt:lpstr>
      <vt:lpstr>Abschnitt 4 MANNSCHAFTSSPIELE  </vt:lpstr>
      <vt:lpstr>Abschnitt 4 MANNSCHAFTSSPIELE  </vt:lpstr>
      <vt:lpstr>Abschnitt 5 ZIELWETTBEWERB  </vt:lpstr>
      <vt:lpstr>Abschnitt 5 ZIELWETTBEWERB  </vt:lpstr>
      <vt:lpstr>Abschnitt 5 ZIELWETTBEWERB  </vt:lpstr>
      <vt:lpstr>Abschnitt 5 ZIELWETTBEWERB  </vt:lpstr>
      <vt:lpstr>Abschnitt 5 ZIELWETTBEWERB  </vt:lpstr>
      <vt:lpstr>Abschnitt 5 ZIELWETTBEWERB  </vt:lpstr>
      <vt:lpstr>Abschnitt 5 ZIELWETTBEWERB  </vt:lpstr>
      <vt:lpstr>Abschnitt 5 ZIELWETTBEWERB  </vt:lpstr>
      <vt:lpstr>Abschnitt 5 ZIELWETTBEWERB  </vt:lpstr>
      <vt:lpstr>Abschnitt 6a WEITENWETTBEWERB  </vt:lpstr>
      <vt:lpstr>Abschnitt 6b SPEED-WETTBEWERB  </vt:lpstr>
      <vt:lpstr>Abschnitt 7 SPITZENSPORT  </vt:lpstr>
      <vt:lpstr>Abschnitt 7 SPITZENSPORT  </vt:lpstr>
      <vt:lpstr>Abschnitt 7 SPITZENSPORT  </vt:lpstr>
      <vt:lpstr>Abschnitt 7 SPITZENSPORT  </vt:lpstr>
      <vt:lpstr>Abschnitt 7 SPITZENSPORT  </vt:lpstr>
      <vt:lpstr>Abschnitt 7 SPITZENSPORT  </vt:lpstr>
      <vt:lpstr>Abschnitt 7 SPITZENSPORT  </vt:lpstr>
      <vt:lpstr>Abschnitt 7 SPITZENSPORT  </vt:lpstr>
      <vt:lpstr>Abschnitt 7 SPITZENSPORT  </vt:lpstr>
      <vt:lpstr>Abschnitt 7 SPITZENSPORT  </vt:lpstr>
      <vt:lpstr>Abschnitt 8 STRAFEN  </vt:lpstr>
      <vt:lpstr>Abschnitt 8 STRAFEN  </vt:lpstr>
      <vt:lpstr>Abschnitt 8 STRAFEN  </vt:lpstr>
      <vt:lpstr>Abschnitt 8 STRAFEN  </vt:lpstr>
      <vt:lpstr>Abschnitt 8 STRAFEN  </vt:lpstr>
      <vt:lpstr>Abschnitt 8 STRAFEN  </vt:lpstr>
      <vt:lpstr>Abschnitt 8 STRAFEN  </vt:lpstr>
      <vt:lpstr>Abschnitt 9 OFFIZIELLE  </vt:lpstr>
      <vt:lpstr>Abschnitt 9 OFFIZIELLE  </vt:lpstr>
      <vt:lpstr>Abschnitt 9 OFFIZIELLE  </vt:lpstr>
      <vt:lpstr>       INTERNATIONALE SPIELORDNUNG (ISpO)      Gruppe 1 - Allgemeine Bestimmungen  </vt:lpstr>
      <vt:lpstr>       INTERNATIONALE SPIELORDNUNG (ISpO)      Gruppe 1 - Allgemeine Bestimmungen  </vt:lpstr>
      <vt:lpstr>       INTERNATIONALE SPIELORDNUNG (ISpO)      Gruppe 1 - Allgemeine Bestimmungen  </vt:lpstr>
      <vt:lpstr>       INTERNATIONALE SPIELORDNUNG (ISpO)      Gruppe 1 - Allgemeine Bestimmungen  </vt:lpstr>
      <vt:lpstr>       INTERNATIONALE SPIELORDNUNG (ISpO)      Gruppe 1 - Allgemeine Bestimmungen  </vt:lpstr>
      <vt:lpstr>       INTERNATIONALE SPIELORDNUNG (ISpO)      Gruppe 1 - Allgemeine Bestimmungen  </vt:lpstr>
      <vt:lpstr>       INTERNATIONALE SPIELORDNUNG (ISpO)      Gruppe 1 - Allgemeine Bestimmungen  </vt:lpstr>
      <vt:lpstr>       INTERNATIONALE SPIELORDNUNG (ISpO)      Gruppe 1 - Allgemeine Bestimmungen  </vt:lpstr>
      <vt:lpstr>       INTERNATIONALE SPIELORDNUNG (ISpO)      Gruppe 1 - Allgemeine Bestimmungen  </vt:lpstr>
      <vt:lpstr>       INTERNATIONALE SPIELORDNUNG (ISpO)      Gruppe 2 - Spielkleidung  </vt:lpstr>
      <vt:lpstr>       INTERNATIONALE SPIELORDNUNG (ISpO)      Gruppe 2 - Spielkleidung  </vt:lpstr>
      <vt:lpstr>       INTERNATIONALE SPIELORDNUNG (ISpO)      Gruppe 3 - Formblätter  </vt:lpstr>
      <vt:lpstr>       INTERNATIONALE SPIELORDNUNG (ISpO)      Gruppe 4 - Meisterschaften  </vt:lpstr>
      <vt:lpstr>       INTERNATIONALE SPIELORDNUNG (ISpO)      Gruppe 4 - Meisterschaften  </vt:lpstr>
      <vt:lpstr>       INTERNATIONALE SPIELORDNUNG (ISpO)      Gruppe 6 - Turniere  </vt:lpstr>
      <vt:lpstr>       INTERNATIONALE SPIELORDNUNG (ISpO)       Gruppe 7 - Verbands- und Vereinswechsel  </vt:lpstr>
      <vt:lpstr>       INTERNATIONALE SPIELORDNUNG (ISpO)       Gruppe 8 - Schiedsrichterwesen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Alois Bosl</cp:lastModifiedBy>
  <cp:revision>134</cp:revision>
  <dcterms:modified xsi:type="dcterms:W3CDTF">2026-08-12T13:02:18Z</dcterms:modified>
</cp:coreProperties>
</file>